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84" r:id="rId2"/>
  </p:sldMasterIdLst>
  <p:notesMasterIdLst>
    <p:notesMasterId r:id="rId35"/>
  </p:notesMasterIdLst>
  <p:handoutMasterIdLst>
    <p:handoutMasterId r:id="rId36"/>
  </p:handoutMasterIdLst>
  <p:sldIdLst>
    <p:sldId id="257" r:id="rId3"/>
    <p:sldId id="338" r:id="rId4"/>
    <p:sldId id="339" r:id="rId5"/>
    <p:sldId id="340" r:id="rId6"/>
    <p:sldId id="341" r:id="rId7"/>
    <p:sldId id="342" r:id="rId8"/>
    <p:sldId id="343" r:id="rId9"/>
    <p:sldId id="372" r:id="rId10"/>
    <p:sldId id="344" r:id="rId11"/>
    <p:sldId id="346" r:id="rId12"/>
    <p:sldId id="347" r:id="rId13"/>
    <p:sldId id="348" r:id="rId14"/>
    <p:sldId id="349" r:id="rId15"/>
    <p:sldId id="350" r:id="rId16"/>
    <p:sldId id="351" r:id="rId17"/>
    <p:sldId id="352" r:id="rId18"/>
    <p:sldId id="353" r:id="rId19"/>
    <p:sldId id="354" r:id="rId20"/>
    <p:sldId id="355" r:id="rId21"/>
    <p:sldId id="356" r:id="rId22"/>
    <p:sldId id="357" r:id="rId23"/>
    <p:sldId id="358" r:id="rId24"/>
    <p:sldId id="359" r:id="rId25"/>
    <p:sldId id="360" r:id="rId26"/>
    <p:sldId id="361" r:id="rId27"/>
    <p:sldId id="362" r:id="rId28"/>
    <p:sldId id="364" r:id="rId29"/>
    <p:sldId id="365" r:id="rId30"/>
    <p:sldId id="366" r:id="rId31"/>
    <p:sldId id="367" r:id="rId32"/>
    <p:sldId id="368" r:id="rId33"/>
    <p:sldId id="373" r:id="rId34"/>
  </p:sldIdLst>
  <p:sldSz cx="9144000" cy="6858000" type="screen4x3"/>
  <p:notesSz cx="6858000" cy="9144000"/>
  <p:defaultTextStyle>
    <a:defPPr>
      <a:defRPr lang="en-US"/>
    </a:defPPr>
    <a:lvl1pPr algn="l" rtl="0" fontAlgn="base">
      <a:spcBef>
        <a:spcPct val="0"/>
      </a:spcBef>
      <a:spcAft>
        <a:spcPct val="0"/>
      </a:spcAft>
      <a:defRPr sz="2200" kern="1200">
        <a:solidFill>
          <a:schemeClr val="tx1"/>
        </a:solidFill>
        <a:latin typeface="Arial" charset="0"/>
        <a:ea typeface="+mn-ea"/>
        <a:cs typeface="+mn-cs"/>
      </a:defRPr>
    </a:lvl1pPr>
    <a:lvl2pPr marL="457200" algn="l" rtl="0" fontAlgn="base">
      <a:spcBef>
        <a:spcPct val="0"/>
      </a:spcBef>
      <a:spcAft>
        <a:spcPct val="0"/>
      </a:spcAft>
      <a:defRPr sz="2200" kern="1200">
        <a:solidFill>
          <a:schemeClr val="tx1"/>
        </a:solidFill>
        <a:latin typeface="Arial" charset="0"/>
        <a:ea typeface="+mn-ea"/>
        <a:cs typeface="+mn-cs"/>
      </a:defRPr>
    </a:lvl2pPr>
    <a:lvl3pPr marL="914400" algn="l" rtl="0" fontAlgn="base">
      <a:spcBef>
        <a:spcPct val="0"/>
      </a:spcBef>
      <a:spcAft>
        <a:spcPct val="0"/>
      </a:spcAft>
      <a:defRPr sz="2200" kern="1200">
        <a:solidFill>
          <a:schemeClr val="tx1"/>
        </a:solidFill>
        <a:latin typeface="Arial" charset="0"/>
        <a:ea typeface="+mn-ea"/>
        <a:cs typeface="+mn-cs"/>
      </a:defRPr>
    </a:lvl3pPr>
    <a:lvl4pPr marL="1371600" algn="l" rtl="0" fontAlgn="base">
      <a:spcBef>
        <a:spcPct val="0"/>
      </a:spcBef>
      <a:spcAft>
        <a:spcPct val="0"/>
      </a:spcAft>
      <a:defRPr sz="2200" kern="1200">
        <a:solidFill>
          <a:schemeClr val="tx1"/>
        </a:solidFill>
        <a:latin typeface="Arial" charset="0"/>
        <a:ea typeface="+mn-ea"/>
        <a:cs typeface="+mn-cs"/>
      </a:defRPr>
    </a:lvl4pPr>
    <a:lvl5pPr marL="1828800" algn="l" rtl="0" fontAlgn="base">
      <a:spcBef>
        <a:spcPct val="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99"/>
    <a:srgbClr val="5B5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551" autoAdjust="0"/>
  </p:normalViewPr>
  <p:slideViewPr>
    <p:cSldViewPr>
      <p:cViewPr varScale="1">
        <p:scale>
          <a:sx n="63" d="100"/>
          <a:sy n="63" d="100"/>
        </p:scale>
        <p:origin x="-137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a:p>
        </p:txBody>
      </p:sp>
      <p:sp>
        <p:nvSpPr>
          <p:cNvPr id="593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a:p>
        </p:txBody>
      </p:sp>
      <p:sp>
        <p:nvSpPr>
          <p:cNvPr id="593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a:p>
        </p:txBody>
      </p:sp>
      <p:sp>
        <p:nvSpPr>
          <p:cNvPr id="593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89EF4A5E-BB93-407C-ACA5-8739ACAE5678}" type="slidenum">
              <a:rPr lang="en-US"/>
              <a:pPr>
                <a:defRPr/>
              </a:pPr>
              <a:t>‹#›</a:t>
            </a:fld>
            <a:endParaRPr lang="en-US" dirty="0"/>
          </a:p>
        </p:txBody>
      </p:sp>
    </p:spTree>
    <p:extLst>
      <p:ext uri="{BB962C8B-B14F-4D97-AF65-F5344CB8AC3E}">
        <p14:creationId xmlns:p14="http://schemas.microsoft.com/office/powerpoint/2010/main" val="36948785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7172C177-F91C-47EC-821C-8D103B2858C2}" type="slidenum">
              <a:rPr lang="en-US"/>
              <a:pPr>
                <a:defRPr/>
              </a:pPr>
              <a:t>‹#›</a:t>
            </a:fld>
            <a:endParaRPr lang="en-US" dirty="0"/>
          </a:p>
        </p:txBody>
      </p:sp>
    </p:spTree>
    <p:extLst>
      <p:ext uri="{BB962C8B-B14F-4D97-AF65-F5344CB8AC3E}">
        <p14:creationId xmlns:p14="http://schemas.microsoft.com/office/powerpoint/2010/main" val="19475429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pPr eaLnBrk="1" hangingPunct="1"/>
            <a:endParaRPr lang="en-US" smtClean="0"/>
          </a:p>
        </p:txBody>
      </p:sp>
      <p:sp>
        <p:nvSpPr>
          <p:cNvPr id="50180" name="Slide Number Placeholder 3"/>
          <p:cNvSpPr>
            <a:spLocks noGrp="1"/>
          </p:cNvSpPr>
          <p:nvPr>
            <p:ph type="sldNum" sz="quarter" idx="5"/>
          </p:nvPr>
        </p:nvSpPr>
        <p:spPr>
          <a:noFill/>
        </p:spPr>
        <p:txBody>
          <a:bodyPr/>
          <a:lstStyle/>
          <a:p>
            <a:fld id="{44F38654-98EA-4B9F-B918-F7D4FFCC9AB2}" type="slidenum">
              <a:rPr lang="en-US" smtClean="0"/>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E096CE0-6D3F-49F3-802C-32DAEC26C482}"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114BBB-CE34-4DF2-825A-3BE3C38B43F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08B8905-FD74-4A15-A316-3C5000B60150}"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endParaRPr lang="en-US"/>
          </a:p>
        </p:txBody>
      </p:sp>
      <p:sp>
        <p:nvSpPr>
          <p:cNvPr id="12" name="Footer Placeholder 16"/>
          <p:cNvSpPr>
            <a:spLocks noGrp="1"/>
          </p:cNvSpPr>
          <p:nvPr>
            <p:ph type="ftr" sz="quarter" idx="11"/>
          </p:nvPr>
        </p:nvSpPr>
        <p:spPr/>
        <p:txBody>
          <a:bodyPr/>
          <a:lstStyle>
            <a:lvl1pPr>
              <a:defRPr/>
            </a:lvl1pPr>
          </a:lstStyle>
          <a:p>
            <a:pPr>
              <a:defRPr/>
            </a:pPr>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CB3BCF10-4B11-4F1B-AD3A-1C2C4F1A28F2}"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11430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381000" y="1371600"/>
            <a:ext cx="8305800" cy="4572000"/>
          </a:xfrm>
        </p:spPr>
        <p:txBody>
          <a:bodyPr/>
          <a:lstStyle>
            <a:lvl1pPr>
              <a:defRPr sz="28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a:xfrm>
            <a:off x="1524000" y="6400800"/>
            <a:ext cx="6248400" cy="457200"/>
          </a:xfrm>
        </p:spPr>
        <p:txBody>
          <a:bodyPr/>
          <a:lstStyle>
            <a:lvl1pPr>
              <a:buFontTx/>
              <a:buNone/>
              <a:defRPr/>
            </a:lvl1pPr>
          </a:lstStyle>
          <a:p>
            <a:pPr>
              <a:defRPr/>
            </a:pPr>
            <a:endParaRPr lang="en-US"/>
          </a:p>
        </p:txBody>
      </p:sp>
      <p:sp>
        <p:nvSpPr>
          <p:cNvPr id="5" name="Slide Number Placeholder 5"/>
          <p:cNvSpPr>
            <a:spLocks noGrp="1"/>
          </p:cNvSpPr>
          <p:nvPr>
            <p:ph type="sldNum" sz="quarter" idx="11"/>
          </p:nvPr>
        </p:nvSpPr>
        <p:spPr/>
        <p:txBody>
          <a:bodyPr/>
          <a:lstStyle>
            <a:lvl1pPr>
              <a:buNone/>
              <a:defRPr/>
            </a:lvl1pPr>
          </a:lstStyle>
          <a:p>
            <a:pPr>
              <a:defRPr/>
            </a:pPr>
            <a:fld id="{596CBB76-D6AA-4239-9C11-5A8C0FB6E5BF}"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3C96FBFA-662D-4D06-B232-EF575859A2BA}"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3F063D1A-9906-4EB3-AA01-F02F8BC87018}"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FD503764-E619-4D17-A45D-0F4921DBCBBE}"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F7529B35-2A9D-4366-BE41-CEF5B5B657CF}"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86A1E338-65B6-4467-AE7F-B5C6B8567AF3}"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EC1B3F4A-3649-477B-9161-83C119CDAA3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CCFFFF-5A16-485B-9159-4075E07744BF}"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EA03BB1D-8C57-42BA-8D26-81015826C29D}"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A86278A-44D3-4C9D-831C-AFFF94164CA1}"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4895A7C-81F7-4D1A-BDE2-4DADCB4D250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E597B9-E297-42F0-B786-2ACDB333A69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FF31979-8FA8-43C1-AD2B-0F39080219A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F401FF0-6075-4E52-AF55-C2BFE5B582E9}"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F41A7BB-81CB-4198-92C0-6560AFB6A05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46BBD25-DFF3-439D-968B-535880BD667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5A92065-6E2C-4170-932B-809782AD7A2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214147F-7780-41BB-A550-E2F1553B321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nSpc>
                <a:spcPct val="90000"/>
              </a:lnSpc>
              <a:spcBef>
                <a:spcPct val="20000"/>
              </a:spcBef>
              <a:buFontTx/>
              <a:buChar char="•"/>
              <a:defRPr sz="1200">
                <a:solidFill>
                  <a:srgbClr val="898989"/>
                </a:solidFill>
                <a:latin typeface="Times New Roman" pitchFamily="18"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lnSpc>
                <a:spcPct val="90000"/>
              </a:lnSpc>
              <a:spcBef>
                <a:spcPct val="20000"/>
              </a:spcBef>
              <a:buFontTx/>
              <a:buChar char="•"/>
              <a:defRPr sz="1200">
                <a:solidFill>
                  <a:srgbClr val="898989"/>
                </a:solidFill>
                <a:latin typeface="Times New Roman" pitchFamily="18"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lnSpc>
                <a:spcPct val="90000"/>
              </a:lnSpc>
              <a:spcBef>
                <a:spcPct val="20000"/>
              </a:spcBef>
              <a:buFontTx/>
              <a:buChar char="•"/>
              <a:defRPr sz="1200">
                <a:solidFill>
                  <a:schemeClr val="tx1">
                    <a:tint val="75000"/>
                  </a:schemeClr>
                </a:solidFill>
                <a:latin typeface="Times New Roman" pitchFamily="18" charset="0"/>
              </a:defRPr>
            </a:lvl1pPr>
          </a:lstStyle>
          <a:p>
            <a:pPr>
              <a:defRPr/>
            </a:pPr>
            <a:fld id="{28E794A3-3A86-4715-80FD-A4C5E9F90B4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 id="2147483927"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lnSpc>
                <a:spcPct val="90000"/>
              </a:lnSpc>
              <a:spcBef>
                <a:spcPct val="20000"/>
              </a:spcBef>
              <a:buFontTx/>
              <a:buChar char="•"/>
              <a:defRPr/>
            </a:pPr>
            <a:endParaRPr lang="en-US" dirty="0"/>
          </a:p>
        </p:txBody>
      </p:sp>
      <p:sp>
        <p:nvSpPr>
          <p:cNvPr id="4100"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4101"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vert="horz" wrap="square" lIns="91440" tIns="45720" rIns="91440" bIns="45720" numCol="1" anchor="ctr" anchorCtr="0" compatLnSpc="1">
            <a:prstTxWarp prst="textNoShape">
              <a:avLst/>
            </a:prstTxWarp>
          </a:bodyPr>
          <a:lstStyle>
            <a:lvl1pPr algn="r">
              <a:lnSpc>
                <a:spcPct val="90000"/>
              </a:lnSpc>
              <a:spcBef>
                <a:spcPct val="20000"/>
              </a:spcBef>
              <a:buFontTx/>
              <a:buChar char="•"/>
              <a:defRPr sz="1400">
                <a:solidFill>
                  <a:schemeClr val="tx2"/>
                </a:solidFill>
                <a:latin typeface="Times New Roman" pitchFamily="18" charset="0"/>
              </a:defRPr>
            </a:lvl1pPr>
          </a:lstStyle>
          <a:p>
            <a:pPr>
              <a:defRPr/>
            </a:pPr>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vert="horz" wrap="square" lIns="91440" tIns="45720" rIns="91440" bIns="45720" numCol="1" anchor="ctr" anchorCtr="0" compatLnSpc="1">
            <a:prstTxWarp prst="textNoShape">
              <a:avLst/>
            </a:prstTxWarp>
          </a:bodyPr>
          <a:lstStyle>
            <a:lvl1pPr>
              <a:lnSpc>
                <a:spcPct val="90000"/>
              </a:lnSpc>
              <a:spcBef>
                <a:spcPct val="20000"/>
              </a:spcBef>
              <a:buFontTx/>
              <a:buChar char="•"/>
              <a:defRPr sz="1400">
                <a:solidFill>
                  <a:schemeClr val="tx2"/>
                </a:solidFill>
                <a:latin typeface="Times New Roman" pitchFamily="18" charset="0"/>
              </a:defRPr>
            </a:lvl1pPr>
          </a:lstStyle>
          <a:p>
            <a:pPr>
              <a:defRPr/>
            </a:pPr>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lnSpc>
                <a:spcPct val="90000"/>
              </a:lnSpc>
              <a:spcBef>
                <a:spcPct val="20000"/>
              </a:spcBef>
              <a:buFontTx/>
              <a:buChar char="•"/>
              <a:defRPr kumimoji="0" sz="1400">
                <a:solidFill>
                  <a:srgbClr val="FFFFFF"/>
                </a:solidFill>
                <a:latin typeface="+mj-lt"/>
                <a:ea typeface="+mj-ea"/>
                <a:cs typeface="+mj-cs"/>
              </a:defRPr>
            </a:lvl1pPr>
          </a:lstStyle>
          <a:p>
            <a:pPr>
              <a:defRPr/>
            </a:pPr>
            <a:fld id="{35DBE722-021F-4B0F-B143-BA54955CD9F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 id="2147483928" r:id="rId4"/>
    <p:sldLayoutId id="2147483929" r:id="rId5"/>
    <p:sldLayoutId id="2147483930" r:id="rId6"/>
    <p:sldLayoutId id="2147483931" r:id="rId7"/>
    <p:sldLayoutId id="2147483937" r:id="rId8"/>
    <p:sldLayoutId id="2147483938" r:id="rId9"/>
    <p:sldLayoutId id="2147483932" r:id="rId10"/>
    <p:sldLayoutId id="2147483933" r:id="rId11"/>
  </p:sldLayoutIdLst>
  <p:hf hdr="0" ftr="0" dt="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D8AFB9"/>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DE6C36"/>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DE6C36"/>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Microsoft_Word_97_-_2003_Document1.doc"/><Relationship Id="rId2" Type="http://schemas.openxmlformats.org/officeDocument/2006/relationships/slideLayout" Target="../slideLayouts/slideLayout17.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Microsoft_Word_97_-_2003_Document2.doc"/><Relationship Id="rId2" Type="http://schemas.openxmlformats.org/officeDocument/2006/relationships/slideLayout" Target="../slideLayouts/slideLayout17.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600200"/>
            <a:ext cx="7772400" cy="1349375"/>
          </a:xfrm>
        </p:spPr>
        <p:txBody>
          <a:bodyPr>
            <a:normAutofit/>
          </a:bodyPr>
          <a:lstStyle/>
          <a:p>
            <a:pPr eaLnBrk="1" fontAlgn="auto" hangingPunct="1">
              <a:spcAft>
                <a:spcPts val="0"/>
              </a:spcAft>
              <a:defRPr/>
            </a:pPr>
            <a:r>
              <a:rPr sz="3000">
                <a:effectLst>
                  <a:outerShdw blurRad="38100" dist="38100" dir="2700000" algn="tl">
                    <a:srgbClr val="FFFFFF"/>
                  </a:outerShdw>
                </a:effectLst>
                <a:latin typeface="Arial Rounded MT Bold" pitchFamily="34" charset="0"/>
              </a:rPr>
              <a:t>Chapter </a:t>
            </a:r>
            <a:r>
              <a:rPr sz="3000" smtClean="0">
                <a:effectLst>
                  <a:outerShdw blurRad="38100" dist="38100" dir="2700000" algn="tl">
                    <a:srgbClr val="FFFFFF"/>
                  </a:outerShdw>
                </a:effectLst>
                <a:latin typeface="Arial Rounded MT Bold" pitchFamily="34" charset="0"/>
              </a:rPr>
              <a:t>12:</a:t>
            </a:r>
            <a:r>
              <a:rPr sz="3000">
                <a:effectLst>
                  <a:outerShdw blurRad="38100" dist="38100" dir="2700000" algn="tl">
                    <a:srgbClr val="FFFFFF"/>
                  </a:outerShdw>
                </a:effectLst>
                <a:latin typeface="Arial Rounded MT Bold" pitchFamily="34" charset="0"/>
              </a:rPr>
              <a:t/>
            </a:r>
            <a:br>
              <a:rPr sz="3000">
                <a:effectLst>
                  <a:outerShdw blurRad="38100" dist="38100" dir="2700000" algn="tl">
                    <a:srgbClr val="FFFFFF"/>
                  </a:outerShdw>
                </a:effectLst>
                <a:latin typeface="Arial Rounded MT Bold" pitchFamily="34" charset="0"/>
              </a:rPr>
            </a:br>
            <a:r>
              <a:rPr sz="3000" smtClean="0">
                <a:effectLst>
                  <a:outerShdw blurRad="38100" dist="38100" dir="2700000" algn="tl">
                    <a:srgbClr val="FFFFFF"/>
                  </a:outerShdw>
                </a:effectLst>
                <a:latin typeface="Arial Rounded MT Bold" pitchFamily="34" charset="0"/>
              </a:rPr>
              <a:t>Project Procurement Management</a:t>
            </a:r>
            <a:endParaRPr sz="3000">
              <a:effectLst>
                <a:outerShdw blurRad="38100" dist="38100" dir="2700000" algn="tl">
                  <a:srgbClr val="FFFFFF"/>
                </a:outerShdw>
              </a:effectLst>
              <a:latin typeface="Arial Rounded MT Bold" pitchFamily="34" charset="0"/>
            </a:endParaRPr>
          </a:p>
        </p:txBody>
      </p:sp>
      <p:sp>
        <p:nvSpPr>
          <p:cNvPr id="3075" name="Rectangle 3"/>
          <p:cNvSpPr>
            <a:spLocks noChangeArrowheads="1"/>
          </p:cNvSpPr>
          <p:nvPr/>
        </p:nvSpPr>
        <p:spPr bwMode="auto">
          <a:xfrm>
            <a:off x="304800" y="3810000"/>
            <a:ext cx="5791200" cy="1349375"/>
          </a:xfrm>
          <a:prstGeom prst="rect">
            <a:avLst/>
          </a:prstGeom>
          <a:noFill/>
          <a:ln w="9525">
            <a:noFill/>
            <a:miter lim="800000"/>
            <a:headEnd/>
            <a:tailEnd/>
          </a:ln>
          <a:effectLst/>
        </p:spPr>
        <p:txBody>
          <a:bodyPr/>
          <a:lstStyle/>
          <a:p>
            <a:pPr>
              <a:defRPr/>
            </a:pPr>
            <a:r>
              <a:rPr lang="en-US" sz="2800" dirty="0">
                <a:solidFill>
                  <a:srgbClr val="666699"/>
                </a:solidFill>
                <a:effectLst>
                  <a:outerShdw blurRad="38100" dist="38100" dir="2700000" algn="tl">
                    <a:srgbClr val="000000"/>
                  </a:outerShdw>
                </a:effectLst>
                <a:latin typeface="Arial Black" pitchFamily="34" charset="0"/>
              </a:rPr>
              <a:t>Information Technology Project Management,</a:t>
            </a:r>
          </a:p>
          <a:p>
            <a:pPr>
              <a:defRPr/>
            </a:pPr>
            <a:r>
              <a:rPr lang="en-US" sz="2800" dirty="0">
                <a:solidFill>
                  <a:srgbClr val="666699"/>
                </a:solidFill>
                <a:effectLst>
                  <a:outerShdw blurRad="38100" dist="38100" dir="2700000" algn="tl">
                    <a:srgbClr val="000000"/>
                  </a:outerShdw>
                </a:effectLst>
                <a:latin typeface="Arial Black" pitchFamily="34" charset="0"/>
              </a:rPr>
              <a:t>Fifth Edition</a:t>
            </a:r>
          </a:p>
        </p:txBody>
      </p:sp>
      <p:pic>
        <p:nvPicPr>
          <p:cNvPr id="10244" name="Picture 4"/>
          <p:cNvPicPr>
            <a:picLocks noChangeAspect="1" noChangeArrowheads="1"/>
          </p:cNvPicPr>
          <p:nvPr/>
        </p:nvPicPr>
        <p:blipFill>
          <a:blip r:embed="rId3"/>
          <a:srcRect l="53035" t="18163" r="5449" b="11752"/>
          <a:stretch>
            <a:fillRect/>
          </a:stretch>
        </p:blipFill>
        <p:spPr bwMode="auto">
          <a:xfrm>
            <a:off x="6248400" y="3352800"/>
            <a:ext cx="2543175" cy="3216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81000" y="762000"/>
            <a:ext cx="8305800" cy="1143000"/>
          </a:xfrm>
        </p:spPr>
        <p:txBody>
          <a:bodyPr/>
          <a:lstStyle/>
          <a:p>
            <a:r>
              <a:rPr lang="en-US" smtClean="0"/>
              <a:t>Tools and Techniques for Planning Purchases and Acquisitions</a:t>
            </a:r>
          </a:p>
        </p:txBody>
      </p:sp>
      <p:sp>
        <p:nvSpPr>
          <p:cNvPr id="23555" name="Rectangle 3"/>
          <p:cNvSpPr>
            <a:spLocks noGrp="1" noChangeArrowheads="1"/>
          </p:cNvSpPr>
          <p:nvPr>
            <p:ph type="body" idx="1"/>
          </p:nvPr>
        </p:nvSpPr>
        <p:spPr>
          <a:xfrm>
            <a:off x="381000" y="1905000"/>
            <a:ext cx="8458200" cy="4572000"/>
          </a:xfrm>
        </p:spPr>
        <p:txBody>
          <a:bodyPr/>
          <a:lstStyle/>
          <a:p>
            <a:pPr>
              <a:spcBef>
                <a:spcPct val="100000"/>
              </a:spcBef>
            </a:pPr>
            <a:r>
              <a:rPr lang="en-US" b="1" smtClean="0"/>
              <a:t>Make-or-buy analysis</a:t>
            </a:r>
            <a:r>
              <a:rPr lang="en-US" smtClean="0"/>
              <a:t>: general management technique used to determine whether an organization should make or perform a particular product or service inside the organization or buy from someone else</a:t>
            </a:r>
          </a:p>
          <a:p>
            <a:pPr>
              <a:spcBef>
                <a:spcPct val="100000"/>
              </a:spcBef>
            </a:pPr>
            <a:r>
              <a:rPr lang="en-US" smtClean="0"/>
              <a:t>Often involves financial analysis</a:t>
            </a:r>
          </a:p>
          <a:p>
            <a:pPr>
              <a:spcBef>
                <a:spcPct val="100000"/>
              </a:spcBef>
            </a:pPr>
            <a:r>
              <a:rPr lang="en-US" smtClean="0"/>
              <a:t>Experts, both internal and external, can provide valuable inputs in procurement decisions</a:t>
            </a:r>
          </a:p>
        </p:txBody>
      </p:sp>
      <p:sp>
        <p:nvSpPr>
          <p:cNvPr id="6" name="Slide Number Placeholder 5"/>
          <p:cNvSpPr>
            <a:spLocks noGrp="1"/>
          </p:cNvSpPr>
          <p:nvPr>
            <p:ph type="sldNum" sz="quarter" idx="11"/>
          </p:nvPr>
        </p:nvSpPr>
        <p:spPr/>
        <p:txBody>
          <a:bodyPr/>
          <a:lstStyle/>
          <a:p>
            <a:pPr>
              <a:defRPr/>
            </a:pPr>
            <a:fld id="{B6991976-049F-4517-8F0A-4C29CCCC24C7}"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mtClean="0"/>
              <a:t>Make-or-Buy Example</a:t>
            </a:r>
          </a:p>
        </p:txBody>
      </p:sp>
      <p:sp>
        <p:nvSpPr>
          <p:cNvPr id="24579" name="Rectangle 3"/>
          <p:cNvSpPr>
            <a:spLocks noGrp="1" noChangeArrowheads="1"/>
          </p:cNvSpPr>
          <p:nvPr>
            <p:ph type="body" idx="1"/>
          </p:nvPr>
        </p:nvSpPr>
        <p:spPr>
          <a:xfrm>
            <a:off x="381000" y="1524000"/>
            <a:ext cx="8305800" cy="4572000"/>
          </a:xfrm>
        </p:spPr>
        <p:txBody>
          <a:bodyPr/>
          <a:lstStyle/>
          <a:p>
            <a:pPr marL="457200" indent="-457200">
              <a:spcBef>
                <a:spcPct val="100000"/>
              </a:spcBef>
            </a:pPr>
            <a:r>
              <a:rPr lang="en-US" smtClean="0"/>
              <a:t>Assume you can lease an item you need for a project for $800/day; to purchase the item, the cost is $12,000 plus a daily operational cost of $400/day</a:t>
            </a:r>
          </a:p>
          <a:p>
            <a:pPr marL="457200" indent="-457200">
              <a:spcBef>
                <a:spcPct val="100000"/>
              </a:spcBef>
            </a:pPr>
            <a:r>
              <a:rPr lang="en-US" smtClean="0"/>
              <a:t>How long will it take for the purchase cost to be the same as the lease cost?</a:t>
            </a:r>
          </a:p>
        </p:txBody>
      </p:sp>
      <p:sp>
        <p:nvSpPr>
          <p:cNvPr id="6" name="Slide Number Placeholder 5"/>
          <p:cNvSpPr>
            <a:spLocks noGrp="1"/>
          </p:cNvSpPr>
          <p:nvPr>
            <p:ph type="sldNum" sz="quarter" idx="11"/>
          </p:nvPr>
        </p:nvSpPr>
        <p:spPr/>
        <p:txBody>
          <a:bodyPr/>
          <a:lstStyle/>
          <a:p>
            <a:pPr>
              <a:defRPr/>
            </a:pPr>
            <a:fld id="{8D5A9190-3F86-4A7C-9C57-98315A96AD3A}" type="slidenum">
              <a:rPr lang="en-US" smtClean="0"/>
              <a:pPr>
                <a:defRPr/>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81000" y="401638"/>
            <a:ext cx="8382000" cy="893762"/>
          </a:xfrm>
        </p:spPr>
        <p:txBody>
          <a:bodyPr/>
          <a:lstStyle/>
          <a:p>
            <a:r>
              <a:rPr lang="en-US" smtClean="0"/>
              <a:t>Make-or Buy Solution</a:t>
            </a:r>
          </a:p>
        </p:txBody>
      </p:sp>
      <p:sp>
        <p:nvSpPr>
          <p:cNvPr id="25603" name="Rectangle 3"/>
          <p:cNvSpPr>
            <a:spLocks noGrp="1" noChangeArrowheads="1"/>
          </p:cNvSpPr>
          <p:nvPr>
            <p:ph type="body" idx="1"/>
          </p:nvPr>
        </p:nvSpPr>
        <p:spPr>
          <a:xfrm>
            <a:off x="228600" y="1447800"/>
            <a:ext cx="8686800" cy="4419600"/>
          </a:xfrm>
        </p:spPr>
        <p:txBody>
          <a:bodyPr/>
          <a:lstStyle/>
          <a:p>
            <a:pPr>
              <a:lnSpc>
                <a:spcPct val="90000"/>
              </a:lnSpc>
            </a:pPr>
            <a:r>
              <a:rPr lang="en-US" sz="2600" smtClean="0"/>
              <a:t>Set up an equation so both options, purchase and lease, are equal</a:t>
            </a:r>
          </a:p>
          <a:p>
            <a:pPr>
              <a:lnSpc>
                <a:spcPct val="90000"/>
              </a:lnSpc>
            </a:pPr>
            <a:r>
              <a:rPr lang="en-US" sz="2600" smtClean="0"/>
              <a:t>In this example, use the following equation; let </a:t>
            </a:r>
            <a:r>
              <a:rPr lang="en-US" sz="2600" i="1" smtClean="0"/>
              <a:t>d</a:t>
            </a:r>
            <a:r>
              <a:rPr lang="en-US" sz="2600" smtClean="0"/>
              <a:t> be the number of days to use the item:</a:t>
            </a:r>
          </a:p>
          <a:p>
            <a:pPr lvl="1">
              <a:buFont typeface="Wingdings" pitchFamily="2" charset="2"/>
              <a:buNone/>
            </a:pPr>
            <a:r>
              <a:rPr lang="en-US" smtClean="0"/>
              <a:t>$12,000 + $400d = $800d</a:t>
            </a:r>
          </a:p>
          <a:p>
            <a:pPr lvl="1">
              <a:buFont typeface="Wingdings" pitchFamily="2" charset="2"/>
              <a:buNone/>
            </a:pPr>
            <a:r>
              <a:rPr lang="en-US" smtClean="0"/>
              <a:t>Subtracting $400d from both sides, you get:</a:t>
            </a:r>
          </a:p>
          <a:p>
            <a:pPr lvl="1">
              <a:buFont typeface="Wingdings" pitchFamily="2" charset="2"/>
              <a:buNone/>
            </a:pPr>
            <a:r>
              <a:rPr lang="en-US" smtClean="0"/>
              <a:t>$12,000 = $400d</a:t>
            </a:r>
          </a:p>
          <a:p>
            <a:pPr lvl="1">
              <a:buFont typeface="Wingdings" pitchFamily="2" charset="2"/>
              <a:buNone/>
            </a:pPr>
            <a:r>
              <a:rPr lang="en-US" smtClean="0"/>
              <a:t>Dividing both sides by $400, you get:</a:t>
            </a:r>
          </a:p>
          <a:p>
            <a:pPr lvl="1">
              <a:buFont typeface="Wingdings" pitchFamily="2" charset="2"/>
              <a:buNone/>
            </a:pPr>
            <a:r>
              <a:rPr lang="en-US" smtClean="0"/>
              <a:t>d = 30</a:t>
            </a:r>
          </a:p>
          <a:p>
            <a:pPr>
              <a:lnSpc>
                <a:spcPct val="90000"/>
              </a:lnSpc>
            </a:pPr>
            <a:r>
              <a:rPr lang="en-US" sz="2600" smtClean="0"/>
              <a:t>If you need the item for more than 30 days, it is more economical to purchase it</a:t>
            </a:r>
          </a:p>
          <a:p>
            <a:pPr>
              <a:lnSpc>
                <a:spcPct val="90000"/>
              </a:lnSpc>
            </a:pPr>
            <a:endParaRPr lang="en-US" sz="2600" smtClean="0"/>
          </a:p>
        </p:txBody>
      </p:sp>
      <p:sp>
        <p:nvSpPr>
          <p:cNvPr id="6" name="Slide Number Placeholder 5"/>
          <p:cNvSpPr>
            <a:spLocks noGrp="1"/>
          </p:cNvSpPr>
          <p:nvPr>
            <p:ph type="sldNum" sz="quarter" idx="11"/>
          </p:nvPr>
        </p:nvSpPr>
        <p:spPr/>
        <p:txBody>
          <a:bodyPr/>
          <a:lstStyle/>
          <a:p>
            <a:pPr>
              <a:defRPr/>
            </a:pPr>
            <a:fld id="{6C812D36-A946-4DC9-BE79-89BBCE220D2C}" type="slidenum">
              <a:rPr lang="en-US" smtClean="0"/>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81000" y="427038"/>
            <a:ext cx="8305800" cy="639762"/>
          </a:xfrm>
        </p:spPr>
        <p:txBody>
          <a:bodyPr/>
          <a:lstStyle/>
          <a:p>
            <a:r>
              <a:rPr lang="en-US" smtClean="0"/>
              <a:t>Types of Contracts</a:t>
            </a:r>
          </a:p>
        </p:txBody>
      </p:sp>
      <p:sp>
        <p:nvSpPr>
          <p:cNvPr id="26627" name="Rectangle 3"/>
          <p:cNvSpPr>
            <a:spLocks noGrp="1" noChangeArrowheads="1"/>
          </p:cNvSpPr>
          <p:nvPr>
            <p:ph type="body" idx="1"/>
          </p:nvPr>
        </p:nvSpPr>
        <p:spPr>
          <a:xfrm>
            <a:off x="152400" y="1143000"/>
            <a:ext cx="8458200" cy="5257800"/>
          </a:xfrm>
        </p:spPr>
        <p:txBody>
          <a:bodyPr/>
          <a:lstStyle/>
          <a:p>
            <a:pPr marL="457200" indent="-457200"/>
            <a:r>
              <a:rPr lang="en-US" sz="2600" smtClean="0"/>
              <a:t>Different types of contracts can be used in different situations</a:t>
            </a:r>
          </a:p>
          <a:p>
            <a:pPr marL="1027113" lvl="1" indent="-455613"/>
            <a:r>
              <a:rPr lang="en-US" sz="2200" b="1" smtClean="0"/>
              <a:t>Fixed price </a:t>
            </a:r>
            <a:r>
              <a:rPr lang="en-US" sz="2200" smtClean="0"/>
              <a:t>or</a:t>
            </a:r>
            <a:r>
              <a:rPr lang="en-US" sz="2200" b="1" smtClean="0"/>
              <a:t> lump sum</a:t>
            </a:r>
            <a:r>
              <a:rPr lang="en-US" sz="2200" smtClean="0"/>
              <a:t> contracts: involve a fixed total price for a well-defined product or service</a:t>
            </a:r>
          </a:p>
          <a:p>
            <a:pPr marL="1027113" lvl="1" indent="-455613"/>
            <a:r>
              <a:rPr lang="en-US" sz="2200" b="1" smtClean="0"/>
              <a:t>Cost reimbursable</a:t>
            </a:r>
            <a:r>
              <a:rPr lang="en-US" sz="2200" smtClean="0"/>
              <a:t> contracts: involve payment to the seller for direct and indirect costs</a:t>
            </a:r>
          </a:p>
          <a:p>
            <a:pPr marL="1027113" lvl="1" indent="-455613"/>
            <a:r>
              <a:rPr lang="en-US" sz="2200" b="1" smtClean="0"/>
              <a:t>Time and material</a:t>
            </a:r>
            <a:r>
              <a:rPr lang="en-US" sz="2200" smtClean="0"/>
              <a:t> contracts: hybrid of both fixed price and cost reimbursable contracts, often used by consultants</a:t>
            </a:r>
          </a:p>
          <a:p>
            <a:pPr marL="1027113" lvl="1" indent="-455613"/>
            <a:r>
              <a:rPr lang="en-US" sz="2200" b="1" smtClean="0"/>
              <a:t>Unit price</a:t>
            </a:r>
            <a:r>
              <a:rPr lang="en-US" sz="2200" smtClean="0"/>
              <a:t> contracts: require the buyer to pay the seller a predetermined amount per unit of service</a:t>
            </a:r>
            <a:endParaRPr lang="en-US" smtClean="0"/>
          </a:p>
          <a:p>
            <a:pPr marL="457200" indent="-457200"/>
            <a:r>
              <a:rPr lang="en-US" sz="2600" smtClean="0"/>
              <a:t>A single contract can actually include all four of these categories, if it makes sense for that particular procurement</a:t>
            </a:r>
          </a:p>
        </p:txBody>
      </p:sp>
      <p:sp>
        <p:nvSpPr>
          <p:cNvPr id="6" name="Slide Number Placeholder 5"/>
          <p:cNvSpPr>
            <a:spLocks noGrp="1"/>
          </p:cNvSpPr>
          <p:nvPr>
            <p:ph type="sldNum" sz="quarter" idx="11"/>
          </p:nvPr>
        </p:nvSpPr>
        <p:spPr/>
        <p:txBody>
          <a:bodyPr/>
          <a:lstStyle/>
          <a:p>
            <a:pPr>
              <a:defRPr/>
            </a:pPr>
            <a:fld id="{AC6322E5-8BF5-4BB1-9965-4455ED9C041C}" type="slidenum">
              <a:rPr lang="en-US" smtClean="0"/>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mtClean="0"/>
              <a:t>Cost Reimbursable Contracts</a:t>
            </a:r>
          </a:p>
        </p:txBody>
      </p:sp>
      <p:sp>
        <p:nvSpPr>
          <p:cNvPr id="28675" name="Rectangle 3"/>
          <p:cNvSpPr>
            <a:spLocks noGrp="1" noChangeArrowheads="1"/>
          </p:cNvSpPr>
          <p:nvPr>
            <p:ph type="body" idx="1"/>
          </p:nvPr>
        </p:nvSpPr>
        <p:spPr>
          <a:xfrm>
            <a:off x="381000" y="1447800"/>
            <a:ext cx="8458200" cy="4029075"/>
          </a:xfrm>
        </p:spPr>
        <p:txBody>
          <a:bodyPr/>
          <a:lstStyle/>
          <a:p>
            <a:pPr marL="457200" indent="-457200"/>
            <a:r>
              <a:rPr lang="en-US" b="1" smtClean="0"/>
              <a:t>Cost plus incentive fee (CPIF)</a:t>
            </a:r>
            <a:r>
              <a:rPr lang="en-US" smtClean="0"/>
              <a:t>: the buyer pays the supplier for allowable performance costs plus a predetermined fee and an incentive bonus</a:t>
            </a:r>
          </a:p>
          <a:p>
            <a:pPr marL="457200" indent="-457200"/>
            <a:r>
              <a:rPr lang="en-US" b="1" smtClean="0"/>
              <a:t>Cost plus fixed fee (CPFF)</a:t>
            </a:r>
            <a:r>
              <a:rPr lang="en-US" smtClean="0"/>
              <a:t>: the buyer pays the supplier for allowable performance costs plus a fixed fee payment usually based on a percentage of estimated costs</a:t>
            </a:r>
          </a:p>
          <a:p>
            <a:pPr marL="457200" indent="-457200"/>
            <a:r>
              <a:rPr lang="en-US" b="1" smtClean="0"/>
              <a:t>Cost plus percentage of costs (CPPC)</a:t>
            </a:r>
            <a:r>
              <a:rPr lang="en-US" smtClean="0"/>
              <a:t>: the buyer pays the supplier for allowable performance costs plus a predetermined percentage based on total costs</a:t>
            </a:r>
          </a:p>
          <a:p>
            <a:pPr marL="457200" indent="-457200"/>
            <a:endParaRPr lang="en-US" smtClean="0"/>
          </a:p>
        </p:txBody>
      </p:sp>
      <p:sp>
        <p:nvSpPr>
          <p:cNvPr id="6" name="Slide Number Placeholder 5"/>
          <p:cNvSpPr>
            <a:spLocks noGrp="1"/>
          </p:cNvSpPr>
          <p:nvPr>
            <p:ph type="sldNum" sz="quarter" idx="11"/>
          </p:nvPr>
        </p:nvSpPr>
        <p:spPr/>
        <p:txBody>
          <a:bodyPr/>
          <a:lstStyle/>
          <a:p>
            <a:pPr>
              <a:defRPr/>
            </a:pPr>
            <a:fld id="{C50FC924-4732-4D3F-ADB9-DE14DCF219FF}" type="slidenum">
              <a:rPr lang="en-US" smtClean="0"/>
              <a:pPr>
                <a:defRPr/>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04800" y="762000"/>
            <a:ext cx="8382000" cy="1143000"/>
          </a:xfrm>
        </p:spPr>
        <p:txBody>
          <a:bodyPr/>
          <a:lstStyle/>
          <a:p>
            <a:r>
              <a:rPr lang="en-US" smtClean="0"/>
              <a:t>Figure 12-2: Contract Types Versus Risk</a:t>
            </a:r>
          </a:p>
        </p:txBody>
      </p:sp>
      <p:pic>
        <p:nvPicPr>
          <p:cNvPr id="29699" name="Picture 3"/>
          <p:cNvPicPr>
            <a:picLocks noChangeAspect="1" noChangeArrowheads="1"/>
          </p:cNvPicPr>
          <p:nvPr/>
        </p:nvPicPr>
        <p:blipFill>
          <a:blip r:embed="rId2"/>
          <a:srcRect/>
          <a:stretch>
            <a:fillRect/>
          </a:stretch>
        </p:blipFill>
        <p:spPr bwMode="auto">
          <a:xfrm>
            <a:off x="152400" y="2286000"/>
            <a:ext cx="8839200" cy="30797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buFontTx/>
              <a:buNone/>
              <a:defRPr/>
            </a:pPr>
            <a:fld id="{97CFAA3F-EA9C-4828-9643-F6CFABCEEB42}" type="slidenum">
              <a:rPr lang="en-US" smtClean="0"/>
              <a:pPr>
                <a:buFontTx/>
                <a:buNone/>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smtClean="0"/>
              <a:t>Contract Clauses</a:t>
            </a:r>
          </a:p>
        </p:txBody>
      </p:sp>
      <p:sp>
        <p:nvSpPr>
          <p:cNvPr id="30723" name="Rectangle 3"/>
          <p:cNvSpPr>
            <a:spLocks noGrp="1" noChangeArrowheads="1"/>
          </p:cNvSpPr>
          <p:nvPr>
            <p:ph type="body" idx="1"/>
          </p:nvPr>
        </p:nvSpPr>
        <p:spPr>
          <a:xfrm>
            <a:off x="381000" y="1524000"/>
            <a:ext cx="8305800" cy="4572000"/>
          </a:xfrm>
        </p:spPr>
        <p:txBody>
          <a:bodyPr/>
          <a:lstStyle/>
          <a:p>
            <a:pPr>
              <a:spcBef>
                <a:spcPct val="100000"/>
              </a:spcBef>
            </a:pPr>
            <a:r>
              <a:rPr lang="en-US" dirty="0" smtClean="0"/>
              <a:t>Contracts should include specific clauses to take into account issues unique to the project</a:t>
            </a:r>
          </a:p>
          <a:p>
            <a:pPr>
              <a:spcBef>
                <a:spcPct val="100000"/>
              </a:spcBef>
            </a:pPr>
            <a:r>
              <a:rPr lang="en-US" dirty="0" smtClean="0"/>
              <a:t>Can require various educational or work experience for different pay rates</a:t>
            </a:r>
          </a:p>
          <a:p>
            <a:pPr>
              <a:spcBef>
                <a:spcPct val="100000"/>
              </a:spcBef>
            </a:pPr>
            <a:r>
              <a:rPr lang="en-US" dirty="0" smtClean="0"/>
              <a:t>A</a:t>
            </a:r>
            <a:r>
              <a:rPr lang="en-US" b="1" dirty="0" smtClean="0"/>
              <a:t> termination clause</a:t>
            </a:r>
            <a:r>
              <a:rPr lang="en-US" dirty="0" smtClean="0"/>
              <a:t> is a contract clause that allows the buyer or supplier to end the contract</a:t>
            </a:r>
          </a:p>
        </p:txBody>
      </p:sp>
      <p:sp>
        <p:nvSpPr>
          <p:cNvPr id="6" name="Slide Number Placeholder 5"/>
          <p:cNvSpPr>
            <a:spLocks noGrp="1"/>
          </p:cNvSpPr>
          <p:nvPr>
            <p:ph type="sldNum" sz="quarter" idx="11"/>
          </p:nvPr>
        </p:nvSpPr>
        <p:spPr/>
        <p:txBody>
          <a:bodyPr/>
          <a:lstStyle/>
          <a:p>
            <a:pPr>
              <a:defRPr/>
            </a:pPr>
            <a:fld id="{1DD083E8-FEEF-46BE-AF6A-F2B557CECF2E}"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mtClean="0"/>
              <a:t>Procurement Management Plan</a:t>
            </a:r>
          </a:p>
        </p:txBody>
      </p:sp>
      <p:sp>
        <p:nvSpPr>
          <p:cNvPr id="31747" name="Rectangle 3"/>
          <p:cNvSpPr>
            <a:spLocks noGrp="1" noChangeArrowheads="1"/>
          </p:cNvSpPr>
          <p:nvPr>
            <p:ph type="body" idx="1"/>
          </p:nvPr>
        </p:nvSpPr>
        <p:spPr>
          <a:xfrm>
            <a:off x="381000" y="1600200"/>
            <a:ext cx="8305800" cy="4572000"/>
          </a:xfrm>
        </p:spPr>
        <p:txBody>
          <a:bodyPr/>
          <a:lstStyle/>
          <a:p>
            <a:pPr>
              <a:spcBef>
                <a:spcPct val="100000"/>
              </a:spcBef>
            </a:pPr>
            <a:r>
              <a:rPr lang="en-US" smtClean="0"/>
              <a:t>Describes how the procurement processes will be managed, from developing documentation for making outside purchases or acquisitions to contract closure</a:t>
            </a:r>
          </a:p>
          <a:p>
            <a:pPr>
              <a:spcBef>
                <a:spcPct val="100000"/>
              </a:spcBef>
            </a:pPr>
            <a:r>
              <a:rPr lang="en-US" smtClean="0"/>
              <a:t>Content varies based on project needs</a:t>
            </a:r>
          </a:p>
        </p:txBody>
      </p:sp>
      <p:sp>
        <p:nvSpPr>
          <p:cNvPr id="6" name="Slide Number Placeholder 5"/>
          <p:cNvSpPr>
            <a:spLocks noGrp="1"/>
          </p:cNvSpPr>
          <p:nvPr>
            <p:ph type="sldNum" sz="quarter" idx="11"/>
          </p:nvPr>
        </p:nvSpPr>
        <p:spPr/>
        <p:txBody>
          <a:bodyPr/>
          <a:lstStyle/>
          <a:p>
            <a:pPr>
              <a:defRPr/>
            </a:pPr>
            <a:fld id="{4AFC5180-6CD2-4136-9E9D-02D019B9792E}" type="slidenum">
              <a:rPr lang="en-US" smtClean="0"/>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04800" y="274638"/>
            <a:ext cx="8305800" cy="1143000"/>
          </a:xfrm>
        </p:spPr>
        <p:txBody>
          <a:bodyPr/>
          <a:lstStyle/>
          <a:p>
            <a:r>
              <a:rPr lang="en-US" smtClean="0"/>
              <a:t>Contract Statement of Work (SOW)</a:t>
            </a:r>
          </a:p>
        </p:txBody>
      </p:sp>
      <p:sp>
        <p:nvSpPr>
          <p:cNvPr id="32771" name="Rectangle 3"/>
          <p:cNvSpPr>
            <a:spLocks noGrp="1" noChangeArrowheads="1"/>
          </p:cNvSpPr>
          <p:nvPr>
            <p:ph type="body" idx="1"/>
          </p:nvPr>
        </p:nvSpPr>
        <p:spPr>
          <a:xfrm>
            <a:off x="381000" y="1600200"/>
            <a:ext cx="8458200" cy="4572000"/>
          </a:xfrm>
        </p:spPr>
        <p:txBody>
          <a:bodyPr/>
          <a:lstStyle/>
          <a:p>
            <a:pPr>
              <a:spcBef>
                <a:spcPct val="60000"/>
              </a:spcBef>
            </a:pPr>
            <a:r>
              <a:rPr lang="en-US" smtClean="0"/>
              <a:t>A </a:t>
            </a:r>
            <a:r>
              <a:rPr lang="en-US" b="1" smtClean="0"/>
              <a:t>statement of work</a:t>
            </a:r>
            <a:r>
              <a:rPr lang="en-US" smtClean="0"/>
              <a:t> is a description of the work required for the procurement</a:t>
            </a:r>
          </a:p>
          <a:p>
            <a:pPr>
              <a:spcBef>
                <a:spcPct val="60000"/>
              </a:spcBef>
            </a:pPr>
            <a:r>
              <a:rPr lang="en-US" smtClean="0"/>
              <a:t>If a SOW is used as part of a contract to describe only the work required for that particular contract, it is called a </a:t>
            </a:r>
            <a:r>
              <a:rPr lang="en-US" b="1" smtClean="0"/>
              <a:t>contract statement of work</a:t>
            </a:r>
            <a:endParaRPr lang="en-US" smtClean="0"/>
          </a:p>
          <a:p>
            <a:pPr>
              <a:spcBef>
                <a:spcPct val="60000"/>
              </a:spcBef>
            </a:pPr>
            <a:r>
              <a:rPr lang="en-US" smtClean="0"/>
              <a:t>A SOW is a type of scope statement</a:t>
            </a:r>
          </a:p>
          <a:p>
            <a:pPr>
              <a:spcBef>
                <a:spcPct val="60000"/>
              </a:spcBef>
            </a:pPr>
            <a:r>
              <a:rPr lang="en-US" smtClean="0"/>
              <a:t>A good SOW gives bidders a better understanding of the buyer’s expectations</a:t>
            </a:r>
          </a:p>
        </p:txBody>
      </p:sp>
      <p:sp>
        <p:nvSpPr>
          <p:cNvPr id="6" name="Slide Number Placeholder 5"/>
          <p:cNvSpPr>
            <a:spLocks noGrp="1"/>
          </p:cNvSpPr>
          <p:nvPr>
            <p:ph type="sldNum" sz="quarter" idx="11"/>
          </p:nvPr>
        </p:nvSpPr>
        <p:spPr/>
        <p:txBody>
          <a:bodyPr/>
          <a:lstStyle/>
          <a:p>
            <a:pPr>
              <a:defRPr/>
            </a:pPr>
            <a:fld id="{FB354D7B-5EEA-4E02-95BC-2EEE58E5804B}"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381000" y="838200"/>
            <a:ext cx="8382000" cy="487363"/>
          </a:xfrm>
        </p:spPr>
        <p:txBody>
          <a:bodyPr/>
          <a:lstStyle/>
          <a:p>
            <a:r>
              <a:rPr lang="en-US" smtClean="0"/>
              <a:t>Figure 12-3: Statement of Work (SOW) Template</a:t>
            </a:r>
          </a:p>
        </p:txBody>
      </p:sp>
      <p:graphicFrame>
        <p:nvGraphicFramePr>
          <p:cNvPr id="1026" name="Object 2"/>
          <p:cNvGraphicFramePr>
            <a:graphicFrameLocks noChangeAspect="1"/>
          </p:cNvGraphicFramePr>
          <p:nvPr/>
        </p:nvGraphicFramePr>
        <p:xfrm>
          <a:off x="533400" y="1447800"/>
          <a:ext cx="8153400" cy="4878388"/>
        </p:xfrm>
        <a:graphic>
          <a:graphicData uri="http://schemas.openxmlformats.org/presentationml/2006/ole">
            <mc:AlternateContent xmlns:mc="http://schemas.openxmlformats.org/markup-compatibility/2006">
              <mc:Choice xmlns:v="urn:schemas-microsoft-com:vml" Requires="v">
                <p:oleObj spid="_x0000_s1028" name="Document" r:id="rId3" imgW="5638680" imgH="3375360" progId="Word.Document.8">
                  <p:embed/>
                </p:oleObj>
              </mc:Choice>
              <mc:Fallback>
                <p:oleObj name="Document" r:id="rId3" imgW="5638680" imgH="3375360" progId="Word.Documen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447800"/>
                        <a:ext cx="8153400" cy="4878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buFontTx/>
              <a:buNone/>
              <a:defRPr/>
            </a:pPr>
            <a:fld id="{20A97079-4E6E-4493-88EF-3C53F37B63D9}" type="slidenum">
              <a:rPr lang="en-US" smtClean="0"/>
              <a:pPr>
                <a:buFontTx/>
                <a:buNone/>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81000" y="838200"/>
            <a:ext cx="8305800" cy="1143000"/>
          </a:xfrm>
        </p:spPr>
        <p:txBody>
          <a:bodyPr/>
          <a:lstStyle/>
          <a:p>
            <a:r>
              <a:rPr lang="en-US" smtClean="0"/>
              <a:t>Importance of Project Procurement Management</a:t>
            </a:r>
          </a:p>
        </p:txBody>
      </p:sp>
      <p:sp>
        <p:nvSpPr>
          <p:cNvPr id="13315" name="Rectangle 3"/>
          <p:cNvSpPr>
            <a:spLocks noGrp="1" noChangeArrowheads="1"/>
          </p:cNvSpPr>
          <p:nvPr>
            <p:ph type="body" idx="1"/>
          </p:nvPr>
        </p:nvSpPr>
        <p:spPr>
          <a:xfrm>
            <a:off x="381000" y="2133600"/>
            <a:ext cx="8458200" cy="4267200"/>
          </a:xfrm>
        </p:spPr>
        <p:txBody>
          <a:bodyPr/>
          <a:lstStyle/>
          <a:p>
            <a:pPr marL="457200" indent="-457200">
              <a:spcBef>
                <a:spcPct val="60000"/>
              </a:spcBef>
            </a:pPr>
            <a:r>
              <a:rPr lang="en-US" b="1" dirty="0" smtClean="0"/>
              <a:t>Procurement </a:t>
            </a:r>
            <a:r>
              <a:rPr lang="en-US" dirty="0" smtClean="0"/>
              <a:t>means acquiring goods and/or services from an outside source</a:t>
            </a:r>
          </a:p>
          <a:p>
            <a:pPr marL="457200" indent="-457200">
              <a:spcBef>
                <a:spcPct val="60000"/>
              </a:spcBef>
            </a:pPr>
            <a:r>
              <a:rPr lang="en-US" dirty="0" smtClean="0"/>
              <a:t>Other terms </a:t>
            </a:r>
            <a:r>
              <a:rPr lang="en-US" dirty="0" smtClean="0"/>
              <a:t>used for this </a:t>
            </a:r>
            <a:r>
              <a:rPr lang="en-US" dirty="0" smtClean="0"/>
              <a:t>include purchasing,  outsourcing, and supply chain management</a:t>
            </a:r>
            <a:endParaRPr lang="en-US" dirty="0" smtClean="0"/>
          </a:p>
          <a:p>
            <a:pPr marL="457200" indent="-457200">
              <a:spcBef>
                <a:spcPct val="60000"/>
              </a:spcBef>
            </a:pPr>
            <a:r>
              <a:rPr lang="en-US" dirty="0" smtClean="0"/>
              <a:t>Experts predict that global spending on computer software and services will continue to grow</a:t>
            </a:r>
          </a:p>
          <a:p>
            <a:pPr marL="457200" indent="-457200">
              <a:spcBef>
                <a:spcPct val="60000"/>
              </a:spcBef>
            </a:pPr>
            <a:r>
              <a:rPr lang="en-US" dirty="0" smtClean="0"/>
              <a:t>People continue to debate whether offshore     outsourcing helps their own country or not</a:t>
            </a:r>
          </a:p>
          <a:p>
            <a:pPr marL="457200" indent="-457200">
              <a:spcBef>
                <a:spcPct val="60000"/>
              </a:spcBef>
            </a:pPr>
            <a:endParaRPr lang="en-US" dirty="0" smtClean="0"/>
          </a:p>
        </p:txBody>
      </p:sp>
      <p:sp>
        <p:nvSpPr>
          <p:cNvPr id="6" name="Slide Number Placeholder 5"/>
          <p:cNvSpPr>
            <a:spLocks noGrp="1"/>
          </p:cNvSpPr>
          <p:nvPr>
            <p:ph type="sldNum" sz="quarter" idx="11"/>
          </p:nvPr>
        </p:nvSpPr>
        <p:spPr/>
        <p:txBody>
          <a:bodyPr/>
          <a:lstStyle/>
          <a:p>
            <a:pPr>
              <a:defRPr/>
            </a:pPr>
            <a:fld id="{80B4BB98-3994-45D6-825D-94847AFC78EA}" type="slidenum">
              <a:rPr lang="en-US" smtClean="0"/>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1000" y="228600"/>
            <a:ext cx="8382000" cy="838200"/>
          </a:xfrm>
        </p:spPr>
        <p:txBody>
          <a:bodyPr/>
          <a:lstStyle/>
          <a:p>
            <a:r>
              <a:rPr lang="en-US" smtClean="0"/>
              <a:t>Planning Contracting</a:t>
            </a:r>
          </a:p>
        </p:txBody>
      </p:sp>
      <p:sp>
        <p:nvSpPr>
          <p:cNvPr id="33795" name="Rectangle 3"/>
          <p:cNvSpPr>
            <a:spLocks noGrp="1" noChangeArrowheads="1"/>
          </p:cNvSpPr>
          <p:nvPr>
            <p:ph type="body" idx="1"/>
          </p:nvPr>
        </p:nvSpPr>
        <p:spPr>
          <a:xfrm>
            <a:off x="152400" y="1219200"/>
            <a:ext cx="8839200" cy="5410200"/>
          </a:xfrm>
        </p:spPr>
        <p:txBody>
          <a:bodyPr/>
          <a:lstStyle/>
          <a:p>
            <a:pPr marL="457200" indent="-457200"/>
            <a:r>
              <a:rPr lang="en-US" sz="2600" smtClean="0"/>
              <a:t>Involves preparing several documents needed for potential sellers to prepare their responses and determining the evaluation criteria for the contract award</a:t>
            </a:r>
          </a:p>
          <a:p>
            <a:pPr marL="1027113" lvl="1" indent="-455613"/>
            <a:r>
              <a:rPr lang="en-US" b="1" smtClean="0"/>
              <a:t>Request for Proposals</a:t>
            </a:r>
            <a:r>
              <a:rPr lang="en-US" smtClean="0"/>
              <a:t>: used to solicit proposals from prospective sellers</a:t>
            </a:r>
          </a:p>
          <a:p>
            <a:pPr marL="1370013" lvl="2"/>
            <a:r>
              <a:rPr lang="en-US" sz="2200" smtClean="0"/>
              <a:t>A </a:t>
            </a:r>
            <a:r>
              <a:rPr lang="en-US" sz="2200" b="1" smtClean="0"/>
              <a:t>proposal</a:t>
            </a:r>
            <a:r>
              <a:rPr lang="en-US" sz="2200" smtClean="0"/>
              <a:t> is a document prepared by a seller when there are different approaches for meeting buyer needs</a:t>
            </a:r>
            <a:r>
              <a:rPr lang="en-US" smtClean="0"/>
              <a:t> </a:t>
            </a:r>
          </a:p>
          <a:p>
            <a:pPr marL="1027113" lvl="1" indent="-455613"/>
            <a:r>
              <a:rPr lang="en-US" b="1" smtClean="0"/>
              <a:t>Requests for Quotes</a:t>
            </a:r>
            <a:r>
              <a:rPr lang="en-US" smtClean="0"/>
              <a:t>: used to solicit quotes or bids from prospective suppliers</a:t>
            </a:r>
          </a:p>
          <a:p>
            <a:pPr marL="1370013" lvl="2"/>
            <a:r>
              <a:rPr lang="en-US" sz="2200" smtClean="0"/>
              <a:t>A</a:t>
            </a:r>
            <a:r>
              <a:rPr lang="en-US" sz="2200" b="1" smtClean="0"/>
              <a:t> bid</a:t>
            </a:r>
            <a:r>
              <a:rPr lang="en-US" sz="2200" smtClean="0"/>
              <a:t>, also called a tender or quote (short for quotation), is a document prepared by sellers providing pricing for standard items that have been clearly defined by the buyer</a:t>
            </a:r>
            <a:r>
              <a:rPr lang="en-US" smtClean="0"/>
              <a:t> </a:t>
            </a:r>
          </a:p>
        </p:txBody>
      </p:sp>
      <p:sp>
        <p:nvSpPr>
          <p:cNvPr id="6" name="Slide Number Placeholder 5"/>
          <p:cNvSpPr>
            <a:spLocks noGrp="1"/>
          </p:cNvSpPr>
          <p:nvPr>
            <p:ph type="sldNum" sz="quarter" idx="11"/>
          </p:nvPr>
        </p:nvSpPr>
        <p:spPr/>
        <p:txBody>
          <a:bodyPr/>
          <a:lstStyle/>
          <a:p>
            <a:pPr>
              <a:defRPr/>
            </a:pPr>
            <a:fld id="{869C2696-0EC3-493E-AD9C-05ABCB3F41F5}" type="slidenum">
              <a:rPr lang="en-US" smtClean="0"/>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304800" y="609600"/>
            <a:ext cx="8382000" cy="1143000"/>
          </a:xfrm>
        </p:spPr>
        <p:txBody>
          <a:bodyPr/>
          <a:lstStyle/>
          <a:p>
            <a:r>
              <a:rPr lang="en-US" smtClean="0"/>
              <a:t>Figure 12-4: Request for Proposal (RFP) Template</a:t>
            </a:r>
          </a:p>
        </p:txBody>
      </p:sp>
      <p:graphicFrame>
        <p:nvGraphicFramePr>
          <p:cNvPr id="2050" name="Object 2"/>
          <p:cNvGraphicFramePr>
            <a:graphicFrameLocks noChangeAspect="1"/>
          </p:cNvGraphicFramePr>
          <p:nvPr/>
        </p:nvGraphicFramePr>
        <p:xfrm>
          <a:off x="533400" y="1803400"/>
          <a:ext cx="8153400" cy="4368800"/>
        </p:xfrm>
        <a:graphic>
          <a:graphicData uri="http://schemas.openxmlformats.org/presentationml/2006/ole">
            <mc:AlternateContent xmlns:mc="http://schemas.openxmlformats.org/markup-compatibility/2006">
              <mc:Choice xmlns:v="urn:schemas-microsoft-com:vml" Requires="v">
                <p:oleObj spid="_x0000_s2052" name="Document" r:id="rId3" imgW="5486400" imgH="2941560" progId="Word.Document.8">
                  <p:embed/>
                </p:oleObj>
              </mc:Choice>
              <mc:Fallback>
                <p:oleObj name="Document" r:id="rId3" imgW="5486400" imgH="2941560" progId="Word.Documen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803400"/>
                        <a:ext cx="8153400" cy="436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buFontTx/>
              <a:buNone/>
              <a:defRPr/>
            </a:pPr>
            <a:fld id="{4DE954EB-474D-4DB0-8729-1CD63C77569C}" type="slidenum">
              <a:rPr lang="en-US" smtClean="0"/>
              <a:pPr>
                <a:buFontTx/>
                <a:buNone/>
                <a:defRPr/>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mtClean="0"/>
              <a:t>Evaluation Criteria</a:t>
            </a:r>
          </a:p>
        </p:txBody>
      </p:sp>
      <p:sp>
        <p:nvSpPr>
          <p:cNvPr id="34819" name="Rectangle 3"/>
          <p:cNvSpPr>
            <a:spLocks noGrp="1" noChangeArrowheads="1"/>
          </p:cNvSpPr>
          <p:nvPr>
            <p:ph type="body" idx="1"/>
          </p:nvPr>
        </p:nvSpPr>
        <p:spPr/>
        <p:txBody>
          <a:bodyPr/>
          <a:lstStyle/>
          <a:p>
            <a:pPr>
              <a:spcBef>
                <a:spcPct val="100000"/>
              </a:spcBef>
            </a:pPr>
            <a:r>
              <a:rPr lang="en-US" smtClean="0"/>
              <a:t>It’s important to prepare some form of evaluation criteria, preferably before issuing a formal RFP or RFQ</a:t>
            </a:r>
          </a:p>
          <a:p>
            <a:pPr>
              <a:spcBef>
                <a:spcPct val="100000"/>
              </a:spcBef>
            </a:pPr>
            <a:r>
              <a:rPr lang="en-US" smtClean="0"/>
              <a:t>Beware of proposals that look good on paper; be sure to evaluate factors, such as past performance and management approach</a:t>
            </a:r>
          </a:p>
          <a:p>
            <a:pPr>
              <a:spcBef>
                <a:spcPct val="100000"/>
              </a:spcBef>
            </a:pPr>
            <a:r>
              <a:rPr lang="en-US" smtClean="0"/>
              <a:t>Can require a technical presentation as part of a proposal</a:t>
            </a:r>
          </a:p>
        </p:txBody>
      </p:sp>
      <p:sp>
        <p:nvSpPr>
          <p:cNvPr id="6" name="Slide Number Placeholder 5"/>
          <p:cNvSpPr>
            <a:spLocks noGrp="1"/>
          </p:cNvSpPr>
          <p:nvPr>
            <p:ph type="sldNum" sz="quarter" idx="11"/>
          </p:nvPr>
        </p:nvSpPr>
        <p:spPr/>
        <p:txBody>
          <a:bodyPr/>
          <a:lstStyle/>
          <a:p>
            <a:pPr>
              <a:defRPr/>
            </a:pPr>
            <a:fld id="{96E9EEE0-3EA3-4B33-860B-2BD2E427AFAF}" type="slidenum">
              <a:rPr lang="en-US" smtClean="0"/>
              <a:pPr>
                <a:defRPr/>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mtClean="0"/>
              <a:t>Requesting Seller Responses</a:t>
            </a:r>
          </a:p>
        </p:txBody>
      </p:sp>
      <p:sp>
        <p:nvSpPr>
          <p:cNvPr id="35843" name="Rectangle 3"/>
          <p:cNvSpPr>
            <a:spLocks noGrp="1" noChangeArrowheads="1"/>
          </p:cNvSpPr>
          <p:nvPr>
            <p:ph type="body" idx="1"/>
          </p:nvPr>
        </p:nvSpPr>
        <p:spPr>
          <a:xfrm>
            <a:off x="381000" y="1600200"/>
            <a:ext cx="8186738" cy="4267200"/>
          </a:xfrm>
        </p:spPr>
        <p:txBody>
          <a:bodyPr/>
          <a:lstStyle/>
          <a:p>
            <a:pPr marL="457200" indent="-457200"/>
            <a:r>
              <a:rPr lang="en-US" sz="2600" smtClean="0"/>
              <a:t>Deciding whom to ask to do the work, sending appropriate documentation to potential sellers, and obtaining proposals or bids</a:t>
            </a:r>
          </a:p>
          <a:p>
            <a:pPr marL="457200" indent="-457200"/>
            <a:r>
              <a:rPr lang="en-US" sz="2600" smtClean="0"/>
              <a:t>Organizations can advertise to procure goods and services in several ways</a:t>
            </a:r>
          </a:p>
          <a:p>
            <a:pPr marL="1027113" lvl="1" indent="-455613"/>
            <a:r>
              <a:rPr lang="en-US" smtClean="0"/>
              <a:t>Approaching the preferred vendor</a:t>
            </a:r>
          </a:p>
          <a:p>
            <a:pPr marL="1027113" lvl="1" indent="-455613"/>
            <a:r>
              <a:rPr lang="en-US" smtClean="0"/>
              <a:t>Approaching several potential vendors</a:t>
            </a:r>
          </a:p>
          <a:p>
            <a:pPr marL="1027113" lvl="1" indent="-455613"/>
            <a:r>
              <a:rPr lang="en-US" smtClean="0"/>
              <a:t>Advertising to anyone interested</a:t>
            </a:r>
          </a:p>
          <a:p>
            <a:pPr marL="457200" indent="-457200"/>
            <a:r>
              <a:rPr lang="en-US" sz="2600" smtClean="0"/>
              <a:t>A bidders’ conference can help clarify the buyer’s expectations</a:t>
            </a:r>
          </a:p>
          <a:p>
            <a:pPr marL="457200" indent="-457200">
              <a:lnSpc>
                <a:spcPct val="90000"/>
              </a:lnSpc>
              <a:buFont typeface="Wingdings" pitchFamily="2" charset="2"/>
              <a:buNone/>
            </a:pPr>
            <a:endParaRPr lang="en-US" sz="2600" smtClean="0"/>
          </a:p>
        </p:txBody>
      </p:sp>
      <p:sp>
        <p:nvSpPr>
          <p:cNvPr id="6" name="Slide Number Placeholder 5"/>
          <p:cNvSpPr>
            <a:spLocks noGrp="1"/>
          </p:cNvSpPr>
          <p:nvPr>
            <p:ph type="sldNum" sz="quarter" idx="11"/>
          </p:nvPr>
        </p:nvSpPr>
        <p:spPr/>
        <p:txBody>
          <a:bodyPr/>
          <a:lstStyle/>
          <a:p>
            <a:pPr>
              <a:defRPr/>
            </a:pPr>
            <a:fld id="{25D55F9E-1BAD-4D77-8EF2-A79C5510D0EF}" type="slidenum">
              <a:rPr lang="en-US" smtClean="0"/>
              <a:pPr>
                <a:defRPr/>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smtClean="0"/>
              <a:t>Selecting Sellers</a:t>
            </a:r>
          </a:p>
        </p:txBody>
      </p:sp>
      <p:sp>
        <p:nvSpPr>
          <p:cNvPr id="36867" name="Rectangle 3"/>
          <p:cNvSpPr>
            <a:spLocks noGrp="1" noChangeArrowheads="1"/>
          </p:cNvSpPr>
          <p:nvPr>
            <p:ph type="body" idx="1"/>
          </p:nvPr>
        </p:nvSpPr>
        <p:spPr>
          <a:xfrm>
            <a:off x="381000" y="1524000"/>
            <a:ext cx="8305800" cy="4572000"/>
          </a:xfrm>
        </p:spPr>
        <p:txBody>
          <a:bodyPr/>
          <a:lstStyle/>
          <a:p>
            <a:pPr>
              <a:spcBef>
                <a:spcPct val="100000"/>
              </a:spcBef>
            </a:pPr>
            <a:r>
              <a:rPr lang="en-US" smtClean="0"/>
              <a:t>Also called source selection</a:t>
            </a:r>
          </a:p>
          <a:p>
            <a:pPr>
              <a:spcBef>
                <a:spcPct val="100000"/>
              </a:spcBef>
            </a:pPr>
            <a:r>
              <a:rPr lang="en-US" smtClean="0"/>
              <a:t>Involves:</a:t>
            </a:r>
          </a:p>
          <a:p>
            <a:pPr lvl="1">
              <a:spcBef>
                <a:spcPct val="100000"/>
              </a:spcBef>
            </a:pPr>
            <a:r>
              <a:rPr lang="en-US" smtClean="0"/>
              <a:t>Evaluating proposals or bids from sellers</a:t>
            </a:r>
          </a:p>
          <a:p>
            <a:pPr lvl="1">
              <a:spcBef>
                <a:spcPct val="100000"/>
              </a:spcBef>
            </a:pPr>
            <a:r>
              <a:rPr lang="en-US" smtClean="0"/>
              <a:t>Choosing the best one</a:t>
            </a:r>
          </a:p>
          <a:p>
            <a:pPr lvl="1">
              <a:spcBef>
                <a:spcPct val="100000"/>
              </a:spcBef>
            </a:pPr>
            <a:r>
              <a:rPr lang="en-US" smtClean="0"/>
              <a:t>Negotiating the contract</a:t>
            </a:r>
          </a:p>
          <a:p>
            <a:pPr lvl="1">
              <a:spcBef>
                <a:spcPct val="100000"/>
              </a:spcBef>
            </a:pPr>
            <a:r>
              <a:rPr lang="en-US" smtClean="0"/>
              <a:t>Awarding the contract</a:t>
            </a:r>
          </a:p>
        </p:txBody>
      </p:sp>
      <p:sp>
        <p:nvSpPr>
          <p:cNvPr id="6" name="Slide Number Placeholder 5"/>
          <p:cNvSpPr>
            <a:spLocks noGrp="1"/>
          </p:cNvSpPr>
          <p:nvPr>
            <p:ph type="sldNum" sz="quarter" idx="11"/>
          </p:nvPr>
        </p:nvSpPr>
        <p:spPr/>
        <p:txBody>
          <a:bodyPr/>
          <a:lstStyle/>
          <a:p>
            <a:pPr>
              <a:defRPr/>
            </a:pPr>
            <a:fld id="{7B27FD8A-2FFF-4E35-AD71-22FA4DCAE86D}" type="slidenum">
              <a:rPr lang="en-US" smtClean="0"/>
              <a:pPr>
                <a:defRPr/>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28600" y="762000"/>
            <a:ext cx="8458200" cy="1143000"/>
          </a:xfrm>
        </p:spPr>
        <p:txBody>
          <a:bodyPr/>
          <a:lstStyle/>
          <a:p>
            <a:r>
              <a:rPr lang="en-US" smtClean="0"/>
              <a:t>Figure 12-5: Sample Proposal Evaluation Sheet</a:t>
            </a:r>
          </a:p>
        </p:txBody>
      </p:sp>
      <p:pic>
        <p:nvPicPr>
          <p:cNvPr id="37891" name="Picture 3"/>
          <p:cNvPicPr>
            <a:picLocks noChangeAspect="1" noChangeArrowheads="1"/>
          </p:cNvPicPr>
          <p:nvPr/>
        </p:nvPicPr>
        <p:blipFill>
          <a:blip r:embed="rId2"/>
          <a:srcRect/>
          <a:stretch>
            <a:fillRect/>
          </a:stretch>
        </p:blipFill>
        <p:spPr bwMode="auto">
          <a:xfrm>
            <a:off x="381000" y="1971675"/>
            <a:ext cx="8305800" cy="3819525"/>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buFontTx/>
              <a:buNone/>
              <a:defRPr/>
            </a:pPr>
            <a:fld id="{5796510C-0010-4382-8FAC-7631992F1BC2}" type="slidenum">
              <a:rPr lang="en-US" smtClean="0"/>
              <a:pPr>
                <a:buFontTx/>
                <a:buNone/>
                <a:defRPr/>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81000" y="381000"/>
            <a:ext cx="8305800" cy="1143000"/>
          </a:xfrm>
        </p:spPr>
        <p:txBody>
          <a:bodyPr/>
          <a:lstStyle/>
          <a:p>
            <a:r>
              <a:rPr lang="en-US" smtClean="0"/>
              <a:t>Seller Selection Process</a:t>
            </a:r>
          </a:p>
        </p:txBody>
      </p:sp>
      <p:sp>
        <p:nvSpPr>
          <p:cNvPr id="38915" name="Rectangle 3"/>
          <p:cNvSpPr>
            <a:spLocks noGrp="1" noChangeArrowheads="1"/>
          </p:cNvSpPr>
          <p:nvPr>
            <p:ph type="body" idx="1"/>
          </p:nvPr>
        </p:nvSpPr>
        <p:spPr>
          <a:xfrm>
            <a:off x="381000" y="1676400"/>
            <a:ext cx="8305800" cy="4572000"/>
          </a:xfrm>
        </p:spPr>
        <p:txBody>
          <a:bodyPr/>
          <a:lstStyle/>
          <a:p>
            <a:pPr>
              <a:spcBef>
                <a:spcPct val="100000"/>
              </a:spcBef>
            </a:pPr>
            <a:r>
              <a:rPr lang="en-US" smtClean="0"/>
              <a:t>Organizations often do an initial evaluation of all proposals and bids and then develop a short list of potential sellers for further evaluation</a:t>
            </a:r>
          </a:p>
          <a:p>
            <a:pPr>
              <a:spcBef>
                <a:spcPct val="100000"/>
              </a:spcBef>
            </a:pPr>
            <a:r>
              <a:rPr lang="en-US" smtClean="0"/>
              <a:t>Sellers on the short list often prepare a best and final offer (BAFO)</a:t>
            </a:r>
          </a:p>
          <a:p>
            <a:pPr>
              <a:spcBef>
                <a:spcPct val="100000"/>
              </a:spcBef>
            </a:pPr>
            <a:r>
              <a:rPr lang="en-US" smtClean="0"/>
              <a:t>Final output is a contract signed by the buyer and the selected seller</a:t>
            </a:r>
          </a:p>
        </p:txBody>
      </p:sp>
      <p:sp>
        <p:nvSpPr>
          <p:cNvPr id="6" name="Slide Number Placeholder 5"/>
          <p:cNvSpPr>
            <a:spLocks noGrp="1"/>
          </p:cNvSpPr>
          <p:nvPr>
            <p:ph type="sldNum" sz="quarter" idx="11"/>
          </p:nvPr>
        </p:nvSpPr>
        <p:spPr/>
        <p:txBody>
          <a:bodyPr/>
          <a:lstStyle/>
          <a:p>
            <a:pPr>
              <a:defRPr/>
            </a:pPr>
            <a:fld id="{CA0CFA04-F3B5-41EF-BA49-591F9B49DCD9}" type="slidenum">
              <a:rPr lang="en-US" smtClean="0"/>
              <a:pPr>
                <a:defRPr/>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228600" y="762000"/>
            <a:ext cx="8382000" cy="696913"/>
          </a:xfrm>
        </p:spPr>
        <p:txBody>
          <a:bodyPr/>
          <a:lstStyle/>
          <a:p>
            <a:r>
              <a:rPr lang="en-US" smtClean="0"/>
              <a:t>Administering the Contract</a:t>
            </a:r>
          </a:p>
        </p:txBody>
      </p:sp>
      <p:sp>
        <p:nvSpPr>
          <p:cNvPr id="40963" name="Rectangle 3"/>
          <p:cNvSpPr>
            <a:spLocks noGrp="1" noChangeArrowheads="1"/>
          </p:cNvSpPr>
          <p:nvPr>
            <p:ph type="body" idx="1"/>
          </p:nvPr>
        </p:nvSpPr>
        <p:spPr>
          <a:xfrm>
            <a:off x="228600" y="1447800"/>
            <a:ext cx="8763000" cy="4638675"/>
          </a:xfrm>
        </p:spPr>
        <p:txBody>
          <a:bodyPr/>
          <a:lstStyle/>
          <a:p>
            <a:pPr marL="457200" indent="-457200">
              <a:spcBef>
                <a:spcPct val="100000"/>
              </a:spcBef>
            </a:pPr>
            <a:r>
              <a:rPr lang="en-US" sz="2600" smtClean="0"/>
              <a:t>Ensures that the seller’s performance meets contractual requirements</a:t>
            </a:r>
          </a:p>
          <a:p>
            <a:pPr marL="457200" indent="-457200">
              <a:spcBef>
                <a:spcPct val="100000"/>
              </a:spcBef>
            </a:pPr>
            <a:r>
              <a:rPr lang="en-US" sz="2600" smtClean="0"/>
              <a:t>Contracts are legal relationships, so it is important that legal and contracting professionals be involved in writing and administering contracts</a:t>
            </a:r>
          </a:p>
          <a:p>
            <a:pPr marL="457200" indent="-457200">
              <a:spcBef>
                <a:spcPct val="100000"/>
              </a:spcBef>
            </a:pPr>
            <a:r>
              <a:rPr lang="en-US" sz="2600" smtClean="0"/>
              <a:t>It is critical that project managers and team members watch for </a:t>
            </a:r>
            <a:r>
              <a:rPr lang="en-US" sz="2600" b="1" smtClean="0"/>
              <a:t>constructive change orders</a:t>
            </a:r>
            <a:r>
              <a:rPr lang="en-US" sz="2600" smtClean="0"/>
              <a:t>, which are oral or written acts or omissions</a:t>
            </a:r>
            <a:r>
              <a:rPr lang="en-US" sz="2600" b="1" smtClean="0"/>
              <a:t> </a:t>
            </a:r>
            <a:r>
              <a:rPr lang="en-US" sz="2600" smtClean="0"/>
              <a:t>by someone with actual or apparent authority that can be construed to have the same effect as a written change order</a:t>
            </a:r>
          </a:p>
        </p:txBody>
      </p:sp>
      <p:sp>
        <p:nvSpPr>
          <p:cNvPr id="6" name="Slide Number Placeholder 5"/>
          <p:cNvSpPr>
            <a:spLocks noGrp="1"/>
          </p:cNvSpPr>
          <p:nvPr>
            <p:ph type="sldNum" sz="quarter" idx="11"/>
          </p:nvPr>
        </p:nvSpPr>
        <p:spPr/>
        <p:txBody>
          <a:bodyPr/>
          <a:lstStyle/>
          <a:p>
            <a:pPr>
              <a:defRPr/>
            </a:pPr>
            <a:fld id="{6983FD13-D385-4E98-A6F4-83E70FA72F88}" type="slidenum">
              <a:rPr lang="en-US" smtClean="0"/>
              <a:pPr>
                <a:defRPr/>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1000" y="609600"/>
            <a:ext cx="8382000" cy="785813"/>
          </a:xfrm>
        </p:spPr>
        <p:txBody>
          <a:bodyPr/>
          <a:lstStyle/>
          <a:p>
            <a:r>
              <a:rPr lang="en-US" smtClean="0"/>
              <a:t>Suggestions for Change Control in Contracts</a:t>
            </a:r>
            <a:endParaRPr lang="en-US" sz="6000" smtClean="0"/>
          </a:p>
        </p:txBody>
      </p:sp>
      <p:sp>
        <p:nvSpPr>
          <p:cNvPr id="41987" name="Rectangle 3"/>
          <p:cNvSpPr>
            <a:spLocks noGrp="1" noChangeArrowheads="1"/>
          </p:cNvSpPr>
          <p:nvPr>
            <p:ph type="body" idx="1"/>
          </p:nvPr>
        </p:nvSpPr>
        <p:spPr>
          <a:xfrm>
            <a:off x="381000" y="1219200"/>
            <a:ext cx="8382000" cy="4791075"/>
          </a:xfrm>
        </p:spPr>
        <p:txBody>
          <a:bodyPr/>
          <a:lstStyle/>
          <a:p>
            <a:pPr marL="457200" indent="-457200">
              <a:spcBef>
                <a:spcPct val="100000"/>
              </a:spcBef>
            </a:pPr>
            <a:r>
              <a:rPr lang="en-US" sz="2600" smtClean="0"/>
              <a:t>Changes to any part of the project need to be reviewed, approved, and documented by the same people in the same way that the original part of the plan was approved</a:t>
            </a:r>
          </a:p>
          <a:p>
            <a:pPr marL="457200" indent="-457200">
              <a:spcBef>
                <a:spcPct val="100000"/>
              </a:spcBef>
            </a:pPr>
            <a:r>
              <a:rPr lang="en-US" sz="2600" smtClean="0"/>
              <a:t>Evaluation of any change should include an impact analysis; how will the change affect the scope, time, cost, and quality of the goods or services being provided? </a:t>
            </a:r>
          </a:p>
          <a:p>
            <a:pPr marL="457200" indent="-457200">
              <a:spcBef>
                <a:spcPct val="100000"/>
              </a:spcBef>
            </a:pPr>
            <a:r>
              <a:rPr lang="en-US" sz="2600" smtClean="0"/>
              <a:t>Changes must be documented in writing; project team members should also document all important meetings and telephone phone calls</a:t>
            </a:r>
          </a:p>
          <a:p>
            <a:pPr marL="457200" indent="-457200">
              <a:lnSpc>
                <a:spcPct val="90000"/>
              </a:lnSpc>
            </a:pPr>
            <a:endParaRPr lang="en-US" sz="2600" smtClean="0"/>
          </a:p>
        </p:txBody>
      </p:sp>
      <p:sp>
        <p:nvSpPr>
          <p:cNvPr id="6" name="Slide Number Placeholder 5"/>
          <p:cNvSpPr>
            <a:spLocks noGrp="1"/>
          </p:cNvSpPr>
          <p:nvPr>
            <p:ph type="sldNum" sz="quarter" idx="11"/>
          </p:nvPr>
        </p:nvSpPr>
        <p:spPr/>
        <p:txBody>
          <a:bodyPr/>
          <a:lstStyle/>
          <a:p>
            <a:pPr>
              <a:defRPr/>
            </a:pPr>
            <a:fld id="{1111F95E-30FC-4BFB-A288-F49FA590E258}" type="slidenum">
              <a:rPr lang="en-US" smtClean="0"/>
              <a:pPr>
                <a:defRPr/>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mtClean="0"/>
              <a:t>Suggestions for Change Control in Contracts (continued)</a:t>
            </a:r>
          </a:p>
        </p:txBody>
      </p:sp>
      <p:sp>
        <p:nvSpPr>
          <p:cNvPr id="43011" name="Rectangle 3"/>
          <p:cNvSpPr>
            <a:spLocks noGrp="1" noChangeArrowheads="1"/>
          </p:cNvSpPr>
          <p:nvPr>
            <p:ph type="body" idx="1"/>
          </p:nvPr>
        </p:nvSpPr>
        <p:spPr>
          <a:xfrm>
            <a:off x="381000" y="1447800"/>
            <a:ext cx="8458200" cy="4572000"/>
          </a:xfrm>
        </p:spPr>
        <p:txBody>
          <a:bodyPr/>
          <a:lstStyle/>
          <a:p>
            <a:pPr>
              <a:spcBef>
                <a:spcPct val="100000"/>
              </a:spcBef>
            </a:pPr>
            <a:r>
              <a:rPr lang="en-US" smtClean="0"/>
              <a:t>Project managers and teams should stay closely involved to make sure the new system will meet business needs and work in an operational environment</a:t>
            </a:r>
          </a:p>
          <a:p>
            <a:pPr>
              <a:spcBef>
                <a:spcPct val="100000"/>
              </a:spcBef>
            </a:pPr>
            <a:r>
              <a:rPr lang="en-US" smtClean="0"/>
              <a:t>Have backup plans</a:t>
            </a:r>
          </a:p>
          <a:p>
            <a:pPr>
              <a:spcBef>
                <a:spcPct val="100000"/>
              </a:spcBef>
            </a:pPr>
            <a:r>
              <a:rPr lang="en-US" smtClean="0"/>
              <a:t>Use tools and techniques, such as a contract change control system, buyer-conducted performance reviews, inspections and audits, and so on</a:t>
            </a:r>
          </a:p>
          <a:p>
            <a:endParaRPr lang="en-US" smtClean="0"/>
          </a:p>
        </p:txBody>
      </p:sp>
      <p:sp>
        <p:nvSpPr>
          <p:cNvPr id="6" name="Slide Number Placeholder 5"/>
          <p:cNvSpPr>
            <a:spLocks noGrp="1"/>
          </p:cNvSpPr>
          <p:nvPr>
            <p:ph type="sldNum" sz="quarter" idx="11"/>
          </p:nvPr>
        </p:nvSpPr>
        <p:spPr/>
        <p:txBody>
          <a:bodyPr/>
          <a:lstStyle/>
          <a:p>
            <a:pPr>
              <a:defRPr/>
            </a:pPr>
            <a:fld id="{C014FFD3-6022-49BE-BB90-FA8459D44865}" type="slidenum">
              <a:rPr lang="en-US" smtClean="0"/>
              <a:pPr>
                <a:defRPr/>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mtClean="0"/>
              <a:t>Debates on Outsourcing</a:t>
            </a:r>
          </a:p>
        </p:txBody>
      </p:sp>
      <p:sp>
        <p:nvSpPr>
          <p:cNvPr id="14339" name="Rectangle 3"/>
          <p:cNvSpPr>
            <a:spLocks noGrp="1" noChangeArrowheads="1"/>
          </p:cNvSpPr>
          <p:nvPr>
            <p:ph type="body" idx="1"/>
          </p:nvPr>
        </p:nvSpPr>
        <p:spPr>
          <a:xfrm>
            <a:off x="381000" y="1524000"/>
            <a:ext cx="8458200" cy="4876800"/>
          </a:xfrm>
        </p:spPr>
        <p:txBody>
          <a:bodyPr/>
          <a:lstStyle/>
          <a:p>
            <a:pPr>
              <a:spcBef>
                <a:spcPct val="100000"/>
              </a:spcBef>
            </a:pPr>
            <a:r>
              <a:rPr lang="en-US" dirty="0" smtClean="0"/>
              <a:t>Some companies, such as Wal-Mart, prefer to do no outsourcing at all, while others do a lot of outsourcing</a:t>
            </a:r>
          </a:p>
          <a:p>
            <a:pPr>
              <a:spcBef>
                <a:spcPct val="100000"/>
              </a:spcBef>
            </a:pPr>
            <a:r>
              <a:rPr lang="en-US" dirty="0" smtClean="0"/>
              <a:t>Most organizations do some form of outsourcing to meet their IT needs and spend most money within their own country</a:t>
            </a:r>
          </a:p>
          <a:p>
            <a:pPr>
              <a:spcBef>
                <a:spcPct val="100000"/>
              </a:spcBef>
            </a:pPr>
            <a:r>
              <a:rPr lang="en-US" dirty="0" smtClean="0"/>
              <a:t>The U.S. temporary workforce continues to grow as people work for temporary job </a:t>
            </a:r>
            <a:r>
              <a:rPr lang="en-US" dirty="0" smtClean="0"/>
              <a:t>agencies; this provides some benefits for both parties</a:t>
            </a:r>
            <a:endParaRPr lang="en-US" dirty="0" smtClean="0"/>
          </a:p>
        </p:txBody>
      </p:sp>
      <p:sp>
        <p:nvSpPr>
          <p:cNvPr id="6" name="Slide Number Placeholder 5"/>
          <p:cNvSpPr>
            <a:spLocks noGrp="1"/>
          </p:cNvSpPr>
          <p:nvPr>
            <p:ph type="sldNum" sz="quarter" idx="11"/>
          </p:nvPr>
        </p:nvSpPr>
        <p:spPr/>
        <p:txBody>
          <a:bodyPr/>
          <a:lstStyle/>
          <a:p>
            <a:pPr>
              <a:defRPr/>
            </a:pPr>
            <a:fld id="{E4492373-BD44-40C2-B5CA-E14ADF9C198F}" type="slidenum">
              <a:rPr lang="en-US" smtClean="0"/>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381000" y="503238"/>
            <a:ext cx="8305800" cy="868362"/>
          </a:xfrm>
        </p:spPr>
        <p:txBody>
          <a:bodyPr/>
          <a:lstStyle/>
          <a:p>
            <a:r>
              <a:rPr lang="en-US" smtClean="0"/>
              <a:t>Closing the Contract</a:t>
            </a:r>
          </a:p>
        </p:txBody>
      </p:sp>
      <p:sp>
        <p:nvSpPr>
          <p:cNvPr id="45059" name="Rectangle 3"/>
          <p:cNvSpPr>
            <a:spLocks noGrp="1" noChangeArrowheads="1"/>
          </p:cNvSpPr>
          <p:nvPr>
            <p:ph type="body" idx="1"/>
          </p:nvPr>
        </p:nvSpPr>
        <p:spPr>
          <a:xfrm>
            <a:off x="381000" y="1524000"/>
            <a:ext cx="8458200" cy="4572000"/>
          </a:xfrm>
        </p:spPr>
        <p:txBody>
          <a:bodyPr/>
          <a:lstStyle/>
          <a:p>
            <a:pPr>
              <a:spcBef>
                <a:spcPct val="50000"/>
              </a:spcBef>
            </a:pPr>
            <a:r>
              <a:rPr lang="en-US" smtClean="0"/>
              <a:t>Involves completing and settling contracts and resolving any open items</a:t>
            </a:r>
          </a:p>
          <a:p>
            <a:pPr>
              <a:spcBef>
                <a:spcPct val="50000"/>
              </a:spcBef>
            </a:pPr>
            <a:r>
              <a:rPr lang="en-US" smtClean="0"/>
              <a:t>The project team should:</a:t>
            </a:r>
          </a:p>
          <a:p>
            <a:pPr lvl="1">
              <a:spcBef>
                <a:spcPct val="50000"/>
              </a:spcBef>
            </a:pPr>
            <a:r>
              <a:rPr lang="en-US" smtClean="0"/>
              <a:t>Determine if all work was completed correctly and satisfactorily</a:t>
            </a:r>
          </a:p>
          <a:p>
            <a:pPr lvl="1">
              <a:spcBef>
                <a:spcPct val="50000"/>
              </a:spcBef>
            </a:pPr>
            <a:r>
              <a:rPr lang="en-US" smtClean="0"/>
              <a:t>Update records to reflect final results</a:t>
            </a:r>
          </a:p>
          <a:p>
            <a:pPr lvl="1">
              <a:spcBef>
                <a:spcPct val="50000"/>
              </a:spcBef>
            </a:pPr>
            <a:r>
              <a:rPr lang="en-US" smtClean="0"/>
              <a:t>Archive information for future use</a:t>
            </a:r>
          </a:p>
          <a:p>
            <a:pPr>
              <a:spcBef>
                <a:spcPct val="50000"/>
              </a:spcBef>
            </a:pPr>
            <a:r>
              <a:rPr lang="en-US" smtClean="0"/>
              <a:t>The contract itself should include requirements for formal acceptance and closure</a:t>
            </a:r>
          </a:p>
        </p:txBody>
      </p:sp>
      <p:sp>
        <p:nvSpPr>
          <p:cNvPr id="6" name="Slide Number Placeholder 5"/>
          <p:cNvSpPr>
            <a:spLocks noGrp="1"/>
          </p:cNvSpPr>
          <p:nvPr>
            <p:ph type="sldNum" sz="quarter" idx="11"/>
          </p:nvPr>
        </p:nvSpPr>
        <p:spPr/>
        <p:txBody>
          <a:bodyPr/>
          <a:lstStyle/>
          <a:p>
            <a:pPr>
              <a:defRPr/>
            </a:pPr>
            <a:fld id="{BB283BDA-4068-4879-AC58-4AFE583EFC55}" type="slidenum">
              <a:rPr lang="en-US" smtClean="0"/>
              <a:pPr>
                <a:defRPr/>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mtClean="0"/>
              <a:t>Tools to Assist in Contract Closure</a:t>
            </a:r>
          </a:p>
        </p:txBody>
      </p:sp>
      <p:sp>
        <p:nvSpPr>
          <p:cNvPr id="46083" name="Rectangle 3"/>
          <p:cNvSpPr>
            <a:spLocks noGrp="1" noChangeArrowheads="1"/>
          </p:cNvSpPr>
          <p:nvPr>
            <p:ph type="body" idx="1"/>
          </p:nvPr>
        </p:nvSpPr>
        <p:spPr>
          <a:xfrm>
            <a:off x="381000" y="1524000"/>
            <a:ext cx="8305800" cy="4572000"/>
          </a:xfrm>
        </p:spPr>
        <p:txBody>
          <a:bodyPr/>
          <a:lstStyle/>
          <a:p>
            <a:pPr>
              <a:spcBef>
                <a:spcPct val="100000"/>
              </a:spcBef>
            </a:pPr>
            <a:r>
              <a:rPr lang="en-US" smtClean="0"/>
              <a:t>Procurement audits identify lessons learned in the procurement process</a:t>
            </a:r>
          </a:p>
          <a:p>
            <a:pPr>
              <a:spcBef>
                <a:spcPct val="100000"/>
              </a:spcBef>
            </a:pPr>
            <a:r>
              <a:rPr lang="en-US" smtClean="0"/>
              <a:t>A records management system provides the ability to easily organize, find, and archive procurement-related documents</a:t>
            </a:r>
          </a:p>
        </p:txBody>
      </p:sp>
      <p:sp>
        <p:nvSpPr>
          <p:cNvPr id="6" name="Slide Number Placeholder 5"/>
          <p:cNvSpPr>
            <a:spLocks noGrp="1"/>
          </p:cNvSpPr>
          <p:nvPr>
            <p:ph type="sldNum" sz="quarter" idx="11"/>
          </p:nvPr>
        </p:nvSpPr>
        <p:spPr/>
        <p:txBody>
          <a:bodyPr/>
          <a:lstStyle/>
          <a:p>
            <a:pPr>
              <a:defRPr/>
            </a:pPr>
            <a:fld id="{5AEB2C76-1A39-4E99-9735-AA60107D9C80}" type="slidenum">
              <a:rPr lang="en-US" smtClean="0"/>
              <a:pPr>
                <a:defRPr/>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Issues (added 4/22/11)</a:t>
            </a:r>
            <a:endParaRPr lang="en-US" dirty="0"/>
          </a:p>
        </p:txBody>
      </p:sp>
      <p:sp>
        <p:nvSpPr>
          <p:cNvPr id="3" name="Content Placeholder 2"/>
          <p:cNvSpPr>
            <a:spLocks noGrp="1"/>
          </p:cNvSpPr>
          <p:nvPr>
            <p:ph sz="quarter" idx="1"/>
          </p:nvPr>
        </p:nvSpPr>
        <p:spPr/>
        <p:txBody>
          <a:bodyPr/>
          <a:lstStyle/>
          <a:p>
            <a:r>
              <a:rPr lang="en-US" dirty="0" smtClean="0"/>
              <a:t>Buying from more than one source</a:t>
            </a:r>
          </a:p>
          <a:p>
            <a:pPr lvl="1"/>
            <a:r>
              <a:rPr lang="en-US" dirty="0" smtClean="0"/>
              <a:t>Generally will be more costly (increased administrative costs, loss of some volume discounts)</a:t>
            </a:r>
          </a:p>
          <a:p>
            <a:pPr lvl="1"/>
            <a:r>
              <a:rPr lang="en-US" dirty="0" smtClean="0"/>
              <a:t>In markets with very few suppliers, winner-take-all contracts may mean that the losing bidder exits the market and thus competition in future procurements may be lessened</a:t>
            </a:r>
          </a:p>
          <a:p>
            <a:pPr lvl="1"/>
            <a:r>
              <a:rPr lang="en-US" dirty="0" smtClean="0"/>
              <a:t>Less risky – e.g. in cases of supply disruption </a:t>
            </a:r>
          </a:p>
          <a:p>
            <a:pPr lvl="2"/>
            <a:r>
              <a:rPr lang="en-US" dirty="0" smtClean="0"/>
              <a:t>Flu vaccine</a:t>
            </a:r>
          </a:p>
          <a:p>
            <a:pPr lvl="2"/>
            <a:r>
              <a:rPr lang="en-US" dirty="0" smtClean="0"/>
              <a:t>Toyota</a:t>
            </a:r>
          </a:p>
          <a:p>
            <a:pPr lvl="1"/>
            <a:endParaRPr lang="en-US" dirty="0"/>
          </a:p>
        </p:txBody>
      </p:sp>
      <p:sp>
        <p:nvSpPr>
          <p:cNvPr id="4" name="Slide Number Placeholder 3"/>
          <p:cNvSpPr>
            <a:spLocks noGrp="1"/>
          </p:cNvSpPr>
          <p:nvPr>
            <p:ph type="sldNum" sz="quarter" idx="11"/>
          </p:nvPr>
        </p:nvSpPr>
        <p:spPr/>
        <p:txBody>
          <a:bodyPr/>
          <a:lstStyle/>
          <a:p>
            <a:pPr>
              <a:defRPr/>
            </a:pPr>
            <a:fld id="{596CBB76-D6AA-4239-9C11-5A8C0FB6E5BF}" type="slidenum">
              <a:rPr lang="en-US" smtClean="0"/>
              <a:pPr>
                <a:defRPr/>
              </a:pPr>
              <a:t>32</a:t>
            </a:fld>
            <a:endParaRPr lang="en-US" dirty="0"/>
          </a:p>
        </p:txBody>
      </p:sp>
    </p:spTree>
    <p:extLst>
      <p:ext uri="{BB962C8B-B14F-4D97-AF65-F5344CB8AC3E}">
        <p14:creationId xmlns:p14="http://schemas.microsoft.com/office/powerpoint/2010/main" val="385922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mtClean="0"/>
              <a:t>Why Outsource?</a:t>
            </a:r>
          </a:p>
        </p:txBody>
      </p:sp>
      <p:sp>
        <p:nvSpPr>
          <p:cNvPr id="15363" name="Rectangle 3"/>
          <p:cNvSpPr>
            <a:spLocks noGrp="1" noChangeArrowheads="1"/>
          </p:cNvSpPr>
          <p:nvPr>
            <p:ph type="body" idx="1"/>
          </p:nvPr>
        </p:nvSpPr>
        <p:spPr/>
        <p:txBody>
          <a:bodyPr/>
          <a:lstStyle/>
          <a:p>
            <a:pPr>
              <a:spcBef>
                <a:spcPct val="100000"/>
              </a:spcBef>
            </a:pPr>
            <a:r>
              <a:rPr lang="en-US" smtClean="0"/>
              <a:t>To reduce both fixed and recurrent costs</a:t>
            </a:r>
          </a:p>
          <a:p>
            <a:pPr>
              <a:spcBef>
                <a:spcPct val="100000"/>
              </a:spcBef>
            </a:pPr>
            <a:r>
              <a:rPr lang="en-US" smtClean="0"/>
              <a:t>To allow the client organization to focus on its core business</a:t>
            </a:r>
          </a:p>
          <a:p>
            <a:pPr>
              <a:spcBef>
                <a:spcPct val="100000"/>
              </a:spcBef>
            </a:pPr>
            <a:r>
              <a:rPr lang="en-US" smtClean="0"/>
              <a:t>To access skills and technologies</a:t>
            </a:r>
          </a:p>
          <a:p>
            <a:pPr>
              <a:spcBef>
                <a:spcPct val="100000"/>
              </a:spcBef>
            </a:pPr>
            <a:r>
              <a:rPr lang="en-US" smtClean="0"/>
              <a:t>To provide flexibility</a:t>
            </a:r>
          </a:p>
          <a:p>
            <a:pPr>
              <a:spcBef>
                <a:spcPct val="100000"/>
              </a:spcBef>
            </a:pPr>
            <a:r>
              <a:rPr lang="en-US" smtClean="0"/>
              <a:t>To increase accountability</a:t>
            </a:r>
          </a:p>
        </p:txBody>
      </p:sp>
      <p:sp>
        <p:nvSpPr>
          <p:cNvPr id="6" name="Slide Number Placeholder 5"/>
          <p:cNvSpPr>
            <a:spLocks noGrp="1"/>
          </p:cNvSpPr>
          <p:nvPr>
            <p:ph type="sldNum" sz="quarter" idx="11"/>
          </p:nvPr>
        </p:nvSpPr>
        <p:spPr/>
        <p:txBody>
          <a:bodyPr/>
          <a:lstStyle/>
          <a:p>
            <a:pPr>
              <a:defRPr/>
            </a:pPr>
            <a:fld id="{F72A5F90-736F-4F41-977E-64318DEB922F}"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81000" y="808038"/>
            <a:ext cx="8305800" cy="715962"/>
          </a:xfrm>
        </p:spPr>
        <p:txBody>
          <a:bodyPr/>
          <a:lstStyle/>
          <a:p>
            <a:r>
              <a:rPr lang="en-US" smtClean="0"/>
              <a:t>Contracts</a:t>
            </a:r>
          </a:p>
        </p:txBody>
      </p:sp>
      <p:sp>
        <p:nvSpPr>
          <p:cNvPr id="16387" name="Rectangle 3"/>
          <p:cNvSpPr>
            <a:spLocks noGrp="1" noChangeArrowheads="1"/>
          </p:cNvSpPr>
          <p:nvPr>
            <p:ph type="body" idx="1"/>
          </p:nvPr>
        </p:nvSpPr>
        <p:spPr>
          <a:xfrm>
            <a:off x="381000" y="1600200"/>
            <a:ext cx="8458200" cy="4800600"/>
          </a:xfrm>
        </p:spPr>
        <p:txBody>
          <a:bodyPr/>
          <a:lstStyle/>
          <a:p>
            <a:pPr>
              <a:spcBef>
                <a:spcPct val="50000"/>
              </a:spcBef>
            </a:pPr>
            <a:r>
              <a:rPr lang="en-US" sz="2600" dirty="0" smtClean="0"/>
              <a:t>A</a:t>
            </a:r>
            <a:r>
              <a:rPr lang="en-US" sz="2600" b="1" dirty="0" smtClean="0"/>
              <a:t> contract </a:t>
            </a:r>
            <a:r>
              <a:rPr lang="en-US" sz="2600" dirty="0" smtClean="0"/>
              <a:t>is</a:t>
            </a:r>
            <a:r>
              <a:rPr lang="en-US" sz="2600" b="1" dirty="0" smtClean="0"/>
              <a:t> </a:t>
            </a:r>
            <a:r>
              <a:rPr lang="en-US" sz="2600" dirty="0" smtClean="0"/>
              <a:t>a mutually binding agreement that obligates the seller to provide the specified products or services and obligates the buyer to pay for them</a:t>
            </a:r>
          </a:p>
          <a:p>
            <a:pPr>
              <a:spcBef>
                <a:spcPct val="50000"/>
              </a:spcBef>
            </a:pPr>
            <a:r>
              <a:rPr lang="en-US" sz="2600" dirty="0" smtClean="0"/>
              <a:t>Contracts can clarify responsibilities and sharpen focus on key deliverables of a project</a:t>
            </a:r>
          </a:p>
          <a:p>
            <a:pPr>
              <a:spcBef>
                <a:spcPct val="50000"/>
              </a:spcBef>
            </a:pPr>
            <a:r>
              <a:rPr lang="en-US" sz="2600" dirty="0" smtClean="0"/>
              <a:t>Because contracts are legally binding, there </a:t>
            </a:r>
            <a:r>
              <a:rPr lang="en-US" sz="2600" dirty="0" smtClean="0"/>
              <a:t>may be  </a:t>
            </a:r>
            <a:r>
              <a:rPr lang="en-US" sz="2600" dirty="0" smtClean="0"/>
              <a:t>more accountability for delivering the work as stated in the </a:t>
            </a:r>
            <a:r>
              <a:rPr lang="en-US" sz="2600" dirty="0" smtClean="0"/>
              <a:t>contract than if the work was done internally</a:t>
            </a:r>
            <a:endParaRPr lang="en-US" sz="2600" dirty="0" smtClean="0"/>
          </a:p>
        </p:txBody>
      </p:sp>
      <p:sp>
        <p:nvSpPr>
          <p:cNvPr id="6" name="Slide Number Placeholder 5"/>
          <p:cNvSpPr>
            <a:spLocks noGrp="1"/>
          </p:cNvSpPr>
          <p:nvPr>
            <p:ph type="sldNum" sz="quarter" idx="11"/>
          </p:nvPr>
        </p:nvSpPr>
        <p:spPr/>
        <p:txBody>
          <a:bodyPr/>
          <a:lstStyle/>
          <a:p>
            <a:pPr>
              <a:defRPr/>
            </a:pPr>
            <a:fld id="{CF28D3B5-BA8B-43BD-A8E2-99C18DFF77DE}" type="slidenum">
              <a:rPr lang="en-US" smtClean="0"/>
              <a:pPr>
                <a:defRPr/>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81000" y="762000"/>
            <a:ext cx="8305800" cy="1143000"/>
          </a:xfrm>
        </p:spPr>
        <p:txBody>
          <a:bodyPr/>
          <a:lstStyle/>
          <a:p>
            <a:r>
              <a:rPr lang="en-US" smtClean="0"/>
              <a:t>Project Procurement Management Processes</a:t>
            </a:r>
          </a:p>
        </p:txBody>
      </p:sp>
      <p:sp>
        <p:nvSpPr>
          <p:cNvPr id="18435" name="Rectangle 3"/>
          <p:cNvSpPr>
            <a:spLocks noGrp="1" noChangeArrowheads="1"/>
          </p:cNvSpPr>
          <p:nvPr>
            <p:ph type="body" idx="1"/>
          </p:nvPr>
        </p:nvSpPr>
        <p:spPr>
          <a:xfrm>
            <a:off x="304800" y="1981200"/>
            <a:ext cx="8458200" cy="4572000"/>
          </a:xfrm>
        </p:spPr>
        <p:txBody>
          <a:bodyPr/>
          <a:lstStyle/>
          <a:p>
            <a:pPr marL="457200" indent="-457200">
              <a:lnSpc>
                <a:spcPct val="90000"/>
              </a:lnSpc>
            </a:pPr>
            <a:r>
              <a:rPr lang="en-US" b="1" smtClean="0"/>
              <a:t>Project procurement management</a:t>
            </a:r>
            <a:r>
              <a:rPr lang="en-US" smtClean="0"/>
              <a:t>: acquiring goods and services for a project from outside the performing organization</a:t>
            </a:r>
          </a:p>
          <a:p>
            <a:pPr marL="457200" indent="-457200">
              <a:lnSpc>
                <a:spcPct val="90000"/>
              </a:lnSpc>
            </a:pPr>
            <a:r>
              <a:rPr lang="en-US" smtClean="0"/>
              <a:t>Processes include:</a:t>
            </a:r>
          </a:p>
          <a:p>
            <a:pPr marL="1027113" lvl="1" indent="-455613"/>
            <a:r>
              <a:rPr lang="en-US" b="1" smtClean="0"/>
              <a:t>Planning purchases and acquisitions</a:t>
            </a:r>
            <a:r>
              <a:rPr lang="en-US" smtClean="0"/>
              <a:t>: determining what to procure, when, and how</a:t>
            </a:r>
          </a:p>
          <a:p>
            <a:pPr marL="1027113" lvl="1" indent="-455613"/>
            <a:r>
              <a:rPr lang="en-US" b="1" smtClean="0"/>
              <a:t>Planning contracting</a:t>
            </a:r>
            <a:r>
              <a:rPr lang="en-US" smtClean="0"/>
              <a:t>: describing requirements for the products or services desired from the procurement and identifying potential sources or </a:t>
            </a:r>
            <a:r>
              <a:rPr lang="en-US" b="1" smtClean="0"/>
              <a:t>sellers </a:t>
            </a:r>
            <a:r>
              <a:rPr lang="en-US" smtClean="0"/>
              <a:t>(contractors, suppliers, or providers who provide goods and services to other organizations)</a:t>
            </a:r>
          </a:p>
        </p:txBody>
      </p:sp>
      <p:sp>
        <p:nvSpPr>
          <p:cNvPr id="6" name="Slide Number Placeholder 5"/>
          <p:cNvSpPr>
            <a:spLocks noGrp="1"/>
          </p:cNvSpPr>
          <p:nvPr>
            <p:ph type="sldNum" sz="quarter" idx="11"/>
          </p:nvPr>
        </p:nvSpPr>
        <p:spPr/>
        <p:txBody>
          <a:bodyPr/>
          <a:lstStyle/>
          <a:p>
            <a:pPr>
              <a:defRPr/>
            </a:pPr>
            <a:fld id="{FD087143-246A-45D3-BA1E-C6BC41595278}"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81000" y="762000"/>
            <a:ext cx="8305800" cy="1143000"/>
          </a:xfrm>
        </p:spPr>
        <p:txBody>
          <a:bodyPr/>
          <a:lstStyle/>
          <a:p>
            <a:r>
              <a:rPr lang="en-US" smtClean="0"/>
              <a:t>Project Procurement Management Processes (continued)</a:t>
            </a:r>
          </a:p>
        </p:txBody>
      </p:sp>
      <p:sp>
        <p:nvSpPr>
          <p:cNvPr id="19459" name="Rectangle 3"/>
          <p:cNvSpPr>
            <a:spLocks noGrp="1" noChangeArrowheads="1"/>
          </p:cNvSpPr>
          <p:nvPr>
            <p:ph type="body" idx="1"/>
          </p:nvPr>
        </p:nvSpPr>
        <p:spPr>
          <a:xfrm>
            <a:off x="381000" y="1828800"/>
            <a:ext cx="8458200" cy="4876800"/>
          </a:xfrm>
        </p:spPr>
        <p:txBody>
          <a:bodyPr/>
          <a:lstStyle/>
          <a:p>
            <a:r>
              <a:rPr lang="en-US" b="1" smtClean="0"/>
              <a:t>Requesting seller responses</a:t>
            </a:r>
            <a:r>
              <a:rPr lang="en-US" smtClean="0"/>
              <a:t>: obtaining information, quotes, bids, offers, or proposals from sellers, as appropriate</a:t>
            </a:r>
          </a:p>
          <a:p>
            <a:r>
              <a:rPr lang="en-US" b="1" smtClean="0"/>
              <a:t>Selecting sellers</a:t>
            </a:r>
            <a:r>
              <a:rPr lang="en-US" smtClean="0"/>
              <a:t>: choosing from among potential suppliers through a process of evaluating potential sellers and negotiating the contract</a:t>
            </a:r>
          </a:p>
          <a:p>
            <a:r>
              <a:rPr lang="en-US" b="1" smtClean="0"/>
              <a:t>Administering the contract</a:t>
            </a:r>
            <a:r>
              <a:rPr lang="en-US" smtClean="0"/>
              <a:t>: managing the relationship with the selected seller</a:t>
            </a:r>
          </a:p>
          <a:p>
            <a:r>
              <a:rPr lang="en-US" b="1" smtClean="0"/>
              <a:t>Closing the contract</a:t>
            </a:r>
            <a:r>
              <a:rPr lang="en-US" smtClean="0"/>
              <a:t>: completing and settling each contract, including resolving any open items</a:t>
            </a:r>
            <a:r>
              <a:rPr lang="en-US" sz="2400" smtClean="0"/>
              <a:t> </a:t>
            </a:r>
          </a:p>
        </p:txBody>
      </p:sp>
      <p:sp>
        <p:nvSpPr>
          <p:cNvPr id="6" name="Slide Number Placeholder 5"/>
          <p:cNvSpPr>
            <a:spLocks noGrp="1"/>
          </p:cNvSpPr>
          <p:nvPr>
            <p:ph type="sldNum" sz="quarter" idx="11"/>
          </p:nvPr>
        </p:nvSpPr>
        <p:spPr/>
        <p:txBody>
          <a:bodyPr/>
          <a:lstStyle/>
          <a:p>
            <a:pPr>
              <a:defRPr/>
            </a:pPr>
            <a:fld id="{72BAF6AF-D228-4EEE-BF9C-678BFD0764A2}" type="slidenum">
              <a:rPr lang="en-US" smtClean="0"/>
              <a:pPr>
                <a:defRPr/>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81000" y="685800"/>
            <a:ext cx="8305800" cy="1143000"/>
          </a:xfrm>
        </p:spPr>
        <p:txBody>
          <a:bodyPr/>
          <a:lstStyle/>
          <a:p>
            <a:r>
              <a:rPr lang="en-US" smtClean="0"/>
              <a:t>Figure 12-1: Project Procurement Management Summary</a:t>
            </a:r>
          </a:p>
        </p:txBody>
      </p:sp>
      <p:sp>
        <p:nvSpPr>
          <p:cNvPr id="5" name="Slide Number Placeholder 4"/>
          <p:cNvSpPr>
            <a:spLocks noGrp="1"/>
          </p:cNvSpPr>
          <p:nvPr>
            <p:ph type="sldNum" sz="quarter" idx="11"/>
          </p:nvPr>
        </p:nvSpPr>
        <p:spPr/>
        <p:txBody>
          <a:bodyPr/>
          <a:lstStyle/>
          <a:p>
            <a:pPr>
              <a:defRPr/>
            </a:pPr>
            <a:fld id="{B07A0D91-9B65-4F36-B7D5-7052A5BF7151}" type="slidenum">
              <a:rPr lang="en-US" smtClean="0"/>
              <a:pPr>
                <a:defRPr/>
              </a:pPr>
              <a:t>8</a:t>
            </a:fld>
            <a:endParaRPr lang="en-US" dirty="0"/>
          </a:p>
        </p:txBody>
      </p:sp>
      <p:pic>
        <p:nvPicPr>
          <p:cNvPr id="20485" name="Picture 5" descr="Fig12-01.bmp"/>
          <p:cNvPicPr>
            <a:picLocks noChangeAspect="1"/>
          </p:cNvPicPr>
          <p:nvPr/>
        </p:nvPicPr>
        <p:blipFill>
          <a:blip r:embed="rId2"/>
          <a:srcRect b="10555"/>
          <a:stretch>
            <a:fillRect/>
          </a:stretch>
        </p:blipFill>
        <p:spPr bwMode="auto">
          <a:xfrm>
            <a:off x="609600" y="1905000"/>
            <a:ext cx="7924800" cy="42926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81000" y="685800"/>
            <a:ext cx="8305800" cy="1143000"/>
          </a:xfrm>
        </p:spPr>
        <p:txBody>
          <a:bodyPr/>
          <a:lstStyle/>
          <a:p>
            <a:r>
              <a:rPr lang="en-US" smtClean="0"/>
              <a:t>Planning Purchases and Acquisitions</a:t>
            </a:r>
          </a:p>
        </p:txBody>
      </p:sp>
      <p:sp>
        <p:nvSpPr>
          <p:cNvPr id="21507" name="Rectangle 3"/>
          <p:cNvSpPr>
            <a:spLocks noGrp="1" noChangeArrowheads="1"/>
          </p:cNvSpPr>
          <p:nvPr>
            <p:ph type="body" idx="1"/>
          </p:nvPr>
        </p:nvSpPr>
        <p:spPr>
          <a:xfrm>
            <a:off x="381000" y="1828800"/>
            <a:ext cx="8185150" cy="4267200"/>
          </a:xfrm>
        </p:spPr>
        <p:txBody>
          <a:bodyPr/>
          <a:lstStyle/>
          <a:p>
            <a:pPr marL="457200" indent="-457200">
              <a:spcBef>
                <a:spcPct val="100000"/>
              </a:spcBef>
            </a:pPr>
            <a:r>
              <a:rPr lang="en-US" smtClean="0"/>
              <a:t>Identifying which project needs can best be met by using products or services outside the organization</a:t>
            </a:r>
          </a:p>
          <a:p>
            <a:pPr marL="457200" indent="-457200">
              <a:spcBef>
                <a:spcPct val="100000"/>
              </a:spcBef>
            </a:pPr>
            <a:r>
              <a:rPr lang="en-US" smtClean="0"/>
              <a:t>If there is no need to buy any products or services from outside the organization, then there is no need to perform any of the other procurement management processes</a:t>
            </a:r>
          </a:p>
        </p:txBody>
      </p:sp>
      <p:sp>
        <p:nvSpPr>
          <p:cNvPr id="6" name="Slide Number Placeholder 5"/>
          <p:cNvSpPr>
            <a:spLocks noGrp="1"/>
          </p:cNvSpPr>
          <p:nvPr>
            <p:ph type="sldNum" sz="quarter" idx="11"/>
          </p:nvPr>
        </p:nvSpPr>
        <p:spPr/>
        <p:txBody>
          <a:bodyPr/>
          <a:lstStyle/>
          <a:p>
            <a:pPr>
              <a:defRPr/>
            </a:pPr>
            <a:fld id="{76D2FE92-8FC5-4EA6-8767-471E7802CAB9}" type="slidenum">
              <a:rPr lang="en-US" smtClean="0"/>
              <a:pPr>
                <a:defRPr/>
              </a:pPr>
              <a:t>9</a:t>
            </a:fld>
            <a:endParaRPr lang="en-US"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quity">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1838</TotalTime>
  <Words>1689</Words>
  <Application>Microsoft Office PowerPoint</Application>
  <PresentationFormat>On-screen Show (4:3)</PresentationFormat>
  <Paragraphs>168</Paragraphs>
  <Slides>32</Slides>
  <Notes>1</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32</vt:i4>
      </vt:variant>
    </vt:vector>
  </HeadingPairs>
  <TitlesOfParts>
    <vt:vector size="35" baseType="lpstr">
      <vt:lpstr>Custom Design</vt:lpstr>
      <vt:lpstr>Equity</vt:lpstr>
      <vt:lpstr>Document</vt:lpstr>
      <vt:lpstr>Chapter 12: Project Procurement Management</vt:lpstr>
      <vt:lpstr>Importance of Project Procurement Management</vt:lpstr>
      <vt:lpstr>Debates on Outsourcing</vt:lpstr>
      <vt:lpstr>Why Outsource?</vt:lpstr>
      <vt:lpstr>Contracts</vt:lpstr>
      <vt:lpstr>Project Procurement Management Processes</vt:lpstr>
      <vt:lpstr>Project Procurement Management Processes (continued)</vt:lpstr>
      <vt:lpstr>Figure 12-1: Project Procurement Management Summary</vt:lpstr>
      <vt:lpstr>Planning Purchases and Acquisitions</vt:lpstr>
      <vt:lpstr>Tools and Techniques for Planning Purchases and Acquisitions</vt:lpstr>
      <vt:lpstr>Make-or-Buy Example</vt:lpstr>
      <vt:lpstr>Make-or Buy Solution</vt:lpstr>
      <vt:lpstr>Types of Contracts</vt:lpstr>
      <vt:lpstr>Cost Reimbursable Contracts</vt:lpstr>
      <vt:lpstr>Figure 12-2: Contract Types Versus Risk</vt:lpstr>
      <vt:lpstr>Contract Clauses</vt:lpstr>
      <vt:lpstr>Procurement Management Plan</vt:lpstr>
      <vt:lpstr>Contract Statement of Work (SOW)</vt:lpstr>
      <vt:lpstr>Figure 12-3: Statement of Work (SOW) Template</vt:lpstr>
      <vt:lpstr>Planning Contracting</vt:lpstr>
      <vt:lpstr>Figure 12-4: Request for Proposal (RFP) Template</vt:lpstr>
      <vt:lpstr>Evaluation Criteria</vt:lpstr>
      <vt:lpstr>Requesting Seller Responses</vt:lpstr>
      <vt:lpstr>Selecting Sellers</vt:lpstr>
      <vt:lpstr>Figure 12-5: Sample Proposal Evaluation Sheet</vt:lpstr>
      <vt:lpstr>Seller Selection Process</vt:lpstr>
      <vt:lpstr>Administering the Contract</vt:lpstr>
      <vt:lpstr>Suggestions for Change Control in Contracts</vt:lpstr>
      <vt:lpstr>Suggestions for Change Control in Contracts (continued)</vt:lpstr>
      <vt:lpstr>Closing the Contract</vt:lpstr>
      <vt:lpstr>Tools to Assist in Contract Closure</vt:lpstr>
      <vt:lpstr>Additional Issues (added 4/22/11)</vt:lpstr>
    </vt:vector>
  </TitlesOfParts>
  <Company>Augsburg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12</dc:title>
  <dc:creator>Course Technology</dc:creator>
  <cp:lastModifiedBy>William Pegram</cp:lastModifiedBy>
  <cp:revision>142</cp:revision>
  <dcterms:created xsi:type="dcterms:W3CDTF">2001-07-05T23:10:12Z</dcterms:created>
  <dcterms:modified xsi:type="dcterms:W3CDTF">2011-04-22T14:45:38Z</dcterms:modified>
</cp:coreProperties>
</file>