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1" r:id="rId8"/>
    <p:sldId id="263" r:id="rId9"/>
    <p:sldId id="264" r:id="rId10"/>
    <p:sldId id="265" r:id="rId11"/>
    <p:sldId id="266" r:id="rId12"/>
    <p:sldId id="268" r:id="rId13"/>
    <p:sldId id="269" r:id="rId14"/>
    <p:sldId id="267"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0A59D-08DD-4F8E-BAAD-23654AA9BB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43697C-6EAF-4C26-BC3A-8775DDE199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48A474-623D-489B-AB9F-49BF7AD23C30}"/>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A9108202-DBA0-44FA-9A18-ACFE3C007A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B8DD87-642A-4D9A-BC05-7BB6118F826B}"/>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352500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9ADFF-0C7B-4FCB-ACF6-48F85AA942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E16037-A3DE-4099-BF87-75CFD297D3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174340-1D66-46FB-A54F-30B8AB856B84}"/>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A7625F73-CD7B-4118-800C-5816635430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6A2F39-137A-4C48-809A-6A1C30E5BD3E}"/>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3511097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A57BF-020E-4A3D-A8F7-10F7700409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A9A3BA-44B6-4252-A32A-9A084831DC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B2494F-BFD7-482B-8533-66F397132BC7}"/>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D2FA45B9-95D3-4488-ADD3-37CE33CE1C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140E62-A6AD-4FEF-9882-E9359BA73A37}"/>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2541084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03AF0-C749-43E8-BD59-338B942DC0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558C64-AB69-4A60-8BC2-2C5D603609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75ACE5-E21B-49FE-BC1D-E095FAAF0FF4}"/>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F314F53B-D7E6-4987-BE67-2E2950155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CC327F-E806-4D98-A1BF-C4F3DB4BC225}"/>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1349544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A08D-91B8-4D29-83B6-242C51EEB9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BF8602-CB19-4577-B12F-CC72BE70B1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E11ED3-9FD5-403B-BAA0-A104DDCE2644}"/>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572407F3-096C-496E-A75F-9217C9AF14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74A51-B7FC-4AD3-8E00-CB4FC598C78C}"/>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318856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884F9-B691-4035-903F-843A025147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FEE6D-BCEA-405B-ABFB-D4C595F55B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66072B-335D-47A1-BADE-87BADF0701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65626C-7BD2-4A45-B41F-014906C2EEE6}"/>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6" name="Footer Placeholder 5">
            <a:extLst>
              <a:ext uri="{FF2B5EF4-FFF2-40B4-BE49-F238E27FC236}">
                <a16:creationId xmlns:a16="http://schemas.microsoft.com/office/drawing/2014/main" id="{7A00B909-D5D8-4745-8A86-ADA6B6E9A8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1C5BD9-D2A3-4385-B806-249B5F4296C3}"/>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3979640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0A645-83DE-4EE2-AE2B-C53EC5C0A2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B2DDFC-7B64-4549-A071-77A3DA4CBE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9EFA14-23DC-45D0-8D74-9381B7978A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A74206-0564-4459-A995-7E2AFA7943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232ACE-4CE9-4DEF-AD89-2525026B2B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261B7C-008B-49E0-A7B6-753AF522387D}"/>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8" name="Footer Placeholder 7">
            <a:extLst>
              <a:ext uri="{FF2B5EF4-FFF2-40B4-BE49-F238E27FC236}">
                <a16:creationId xmlns:a16="http://schemas.microsoft.com/office/drawing/2014/main" id="{7B619942-15A4-428B-A707-54E48BE0AC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3D5CEFF-B231-4CEE-BC11-68BDDB43828A}"/>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1042292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F9D74-7025-49B0-A184-05E5056E01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9FCAFD-5726-4A5D-94A5-6B073279BB49}"/>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4" name="Footer Placeholder 3">
            <a:extLst>
              <a:ext uri="{FF2B5EF4-FFF2-40B4-BE49-F238E27FC236}">
                <a16:creationId xmlns:a16="http://schemas.microsoft.com/office/drawing/2014/main" id="{161E67DD-2283-41C3-B0DF-46FBC05194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5C52A1-3C11-44C7-9A62-9BD04515FA3D}"/>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2105109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92F4-1284-4395-B580-B09CC12A2091}"/>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3" name="Footer Placeholder 2">
            <a:extLst>
              <a:ext uri="{FF2B5EF4-FFF2-40B4-BE49-F238E27FC236}">
                <a16:creationId xmlns:a16="http://schemas.microsoft.com/office/drawing/2014/main" id="{CF42F0A4-8424-4E98-AC6E-06943FB351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0A465E-0125-420C-AF9B-918B2C79C333}"/>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81790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44B31-68D3-45F9-AFA6-2DDC1A8455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380FCD3-3010-467D-BE06-DA42932062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277E99-B548-499B-A696-29ECCC0DE4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78C3D4-B826-4E8F-BEDC-D0F0CB844AC6}"/>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6" name="Footer Placeholder 5">
            <a:extLst>
              <a:ext uri="{FF2B5EF4-FFF2-40B4-BE49-F238E27FC236}">
                <a16:creationId xmlns:a16="http://schemas.microsoft.com/office/drawing/2014/main" id="{792A5DE0-EBDD-4971-ADE8-2C5D8A5201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0D3805-89E3-436D-BE0A-522A5310E411}"/>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641366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25BE-8453-448D-8548-DFFD009DE6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8DD1DA-295D-4892-B088-0E0981716A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2BA654-FF4A-4C82-A8BB-07F3377E61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25C483-C1BC-4BC6-A6A3-5C7FE943BB5C}"/>
              </a:ext>
            </a:extLst>
          </p:cNvPr>
          <p:cNvSpPr>
            <a:spLocks noGrp="1"/>
          </p:cNvSpPr>
          <p:nvPr>
            <p:ph type="dt" sz="half" idx="10"/>
          </p:nvPr>
        </p:nvSpPr>
        <p:spPr/>
        <p:txBody>
          <a:bodyPr/>
          <a:lstStyle/>
          <a:p>
            <a:fld id="{A72F69D3-D2C4-4240-B651-28B798199547}" type="datetimeFigureOut">
              <a:rPr lang="en-US" smtClean="0"/>
              <a:t>1/27/2020</a:t>
            </a:fld>
            <a:endParaRPr lang="en-US"/>
          </a:p>
        </p:txBody>
      </p:sp>
      <p:sp>
        <p:nvSpPr>
          <p:cNvPr id="6" name="Footer Placeholder 5">
            <a:extLst>
              <a:ext uri="{FF2B5EF4-FFF2-40B4-BE49-F238E27FC236}">
                <a16:creationId xmlns:a16="http://schemas.microsoft.com/office/drawing/2014/main" id="{37B4C87D-9B3A-4467-A56A-9FAB052B90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3FF0EF-DADC-4D44-BBA9-BEC2627F4DCB}"/>
              </a:ext>
            </a:extLst>
          </p:cNvPr>
          <p:cNvSpPr>
            <a:spLocks noGrp="1"/>
          </p:cNvSpPr>
          <p:nvPr>
            <p:ph type="sldNum" sz="quarter" idx="12"/>
          </p:nvPr>
        </p:nvSpPr>
        <p:spPr/>
        <p:txBody>
          <a:bodyPr/>
          <a:lstStyle/>
          <a:p>
            <a:fld id="{A37C6015-7844-4B01-A28E-330CA63798B3}" type="slidenum">
              <a:rPr lang="en-US" smtClean="0"/>
              <a:t>‹#›</a:t>
            </a:fld>
            <a:endParaRPr lang="en-US"/>
          </a:p>
        </p:txBody>
      </p:sp>
    </p:spTree>
    <p:extLst>
      <p:ext uri="{BB962C8B-B14F-4D97-AF65-F5344CB8AC3E}">
        <p14:creationId xmlns:p14="http://schemas.microsoft.com/office/powerpoint/2010/main" val="2682345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BB8310-933F-4BBC-8F4B-BB2D3DEE67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A68187-D604-4616-94FE-93117677C7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59007-BEFD-476A-A11E-D5011EF42C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2F69D3-D2C4-4240-B651-28B798199547}" type="datetimeFigureOut">
              <a:rPr lang="en-US" smtClean="0"/>
              <a:t>1/27/2020</a:t>
            </a:fld>
            <a:endParaRPr lang="en-US"/>
          </a:p>
        </p:txBody>
      </p:sp>
      <p:sp>
        <p:nvSpPr>
          <p:cNvPr id="5" name="Footer Placeholder 4">
            <a:extLst>
              <a:ext uri="{FF2B5EF4-FFF2-40B4-BE49-F238E27FC236}">
                <a16:creationId xmlns:a16="http://schemas.microsoft.com/office/drawing/2014/main" id="{C12D140A-D169-47FE-A75E-22CD3471A7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170F23-B7E0-494E-BD53-A5DF5BF23F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7C6015-7844-4B01-A28E-330CA63798B3}" type="slidenum">
              <a:rPr lang="en-US" smtClean="0"/>
              <a:t>‹#›</a:t>
            </a:fld>
            <a:endParaRPr lang="en-US"/>
          </a:p>
        </p:txBody>
      </p:sp>
    </p:spTree>
    <p:extLst>
      <p:ext uri="{BB962C8B-B14F-4D97-AF65-F5344CB8AC3E}">
        <p14:creationId xmlns:p14="http://schemas.microsoft.com/office/powerpoint/2010/main" val="3556954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billpegram.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0CE81-9B48-4687-A1B1-E40BE0A8D8FC}"/>
              </a:ext>
            </a:extLst>
          </p:cNvPr>
          <p:cNvSpPr>
            <a:spLocks noGrp="1"/>
          </p:cNvSpPr>
          <p:nvPr>
            <p:ph type="ctrTitle"/>
          </p:nvPr>
        </p:nvSpPr>
        <p:spPr/>
        <p:txBody>
          <a:bodyPr/>
          <a:lstStyle/>
          <a:p>
            <a:r>
              <a:rPr lang="en-US" dirty="0"/>
              <a:t>Dreamweaver</a:t>
            </a:r>
          </a:p>
        </p:txBody>
      </p:sp>
      <p:sp>
        <p:nvSpPr>
          <p:cNvPr id="3" name="Subtitle 2">
            <a:extLst>
              <a:ext uri="{FF2B5EF4-FFF2-40B4-BE49-F238E27FC236}">
                <a16:creationId xmlns:a16="http://schemas.microsoft.com/office/drawing/2014/main" id="{CD0EBB81-83F4-4A0C-A505-4AAD42AE8046}"/>
              </a:ext>
            </a:extLst>
          </p:cNvPr>
          <p:cNvSpPr>
            <a:spLocks noGrp="1"/>
          </p:cNvSpPr>
          <p:nvPr>
            <p:ph type="subTitle" idx="1"/>
          </p:nvPr>
        </p:nvSpPr>
        <p:spPr/>
        <p:txBody>
          <a:bodyPr/>
          <a:lstStyle/>
          <a:p>
            <a:r>
              <a:rPr lang="en-US" dirty="0"/>
              <a:t>Bill Pegram</a:t>
            </a:r>
            <a:br>
              <a:rPr lang="en-US" dirty="0"/>
            </a:br>
            <a:r>
              <a:rPr lang="en-US" dirty="0"/>
              <a:t>1/27/2020</a:t>
            </a:r>
          </a:p>
        </p:txBody>
      </p:sp>
    </p:spTree>
    <p:extLst>
      <p:ext uri="{BB962C8B-B14F-4D97-AF65-F5344CB8AC3E}">
        <p14:creationId xmlns:p14="http://schemas.microsoft.com/office/powerpoint/2010/main" val="2521739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73467-9405-4556-9E2E-13D5830F7B0F}"/>
              </a:ext>
            </a:extLst>
          </p:cNvPr>
          <p:cNvSpPr>
            <a:spLocks noGrp="1"/>
          </p:cNvSpPr>
          <p:nvPr>
            <p:ph type="title"/>
          </p:nvPr>
        </p:nvSpPr>
        <p:spPr/>
        <p:txBody>
          <a:bodyPr>
            <a:normAutofit/>
          </a:bodyPr>
          <a:lstStyle/>
          <a:p>
            <a:r>
              <a:rPr lang="en-US" sz="4000" dirty="0"/>
              <a:t>Specifying the Local Site Folder in Dreamweaver</a:t>
            </a:r>
          </a:p>
        </p:txBody>
      </p:sp>
      <p:pic>
        <p:nvPicPr>
          <p:cNvPr id="5" name="Content Placeholder 4">
            <a:extLst>
              <a:ext uri="{FF2B5EF4-FFF2-40B4-BE49-F238E27FC236}">
                <a16:creationId xmlns:a16="http://schemas.microsoft.com/office/drawing/2014/main" id="{2A88BBFE-1FA2-48EC-8303-8B75F6DE07B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95870" y="1825625"/>
            <a:ext cx="5600259" cy="4351338"/>
          </a:xfrm>
        </p:spPr>
      </p:pic>
    </p:spTree>
    <p:extLst>
      <p:ext uri="{BB962C8B-B14F-4D97-AF65-F5344CB8AC3E}">
        <p14:creationId xmlns:p14="http://schemas.microsoft.com/office/powerpoint/2010/main" val="1370990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7FD8-B324-47B8-8C64-243C58F24B64}"/>
              </a:ext>
            </a:extLst>
          </p:cNvPr>
          <p:cNvSpPr>
            <a:spLocks noGrp="1"/>
          </p:cNvSpPr>
          <p:nvPr>
            <p:ph type="title"/>
          </p:nvPr>
        </p:nvSpPr>
        <p:spPr/>
        <p:txBody>
          <a:bodyPr/>
          <a:lstStyle/>
          <a:p>
            <a:r>
              <a:rPr lang="en-US" dirty="0"/>
              <a:t>Using Dreamweaver to Upload Files</a:t>
            </a:r>
          </a:p>
        </p:txBody>
      </p:sp>
      <p:sp>
        <p:nvSpPr>
          <p:cNvPr id="3" name="Content Placeholder 2">
            <a:extLst>
              <a:ext uri="{FF2B5EF4-FFF2-40B4-BE49-F238E27FC236}">
                <a16:creationId xmlns:a16="http://schemas.microsoft.com/office/drawing/2014/main" id="{5663FC06-780A-4FDE-AE45-BBEA9F8884B6}"/>
              </a:ext>
            </a:extLst>
          </p:cNvPr>
          <p:cNvSpPr>
            <a:spLocks noGrp="1"/>
          </p:cNvSpPr>
          <p:nvPr>
            <p:ph idx="1"/>
          </p:nvPr>
        </p:nvSpPr>
        <p:spPr/>
        <p:txBody>
          <a:bodyPr/>
          <a:lstStyle/>
          <a:p>
            <a:r>
              <a:rPr lang="en-US" dirty="0"/>
              <a:t>The folder you designate as the root folder of your site will not be uploaded but the contents of that folder will be uploaded.</a:t>
            </a:r>
          </a:p>
          <a:p>
            <a:r>
              <a:rPr lang="en-US" dirty="0"/>
              <a:t>In order to upload files from within Dreamweaver, the site definition must also specify server information -- the FTP address, the username, and the password; the same information that would be used in an FTP program such as WS_FTP. </a:t>
            </a:r>
          </a:p>
          <a:p>
            <a:pPr marL="0" indent="0">
              <a:buNone/>
            </a:pPr>
            <a:endParaRPr lang="en-US" dirty="0"/>
          </a:p>
        </p:txBody>
      </p:sp>
      <p:pic>
        <p:nvPicPr>
          <p:cNvPr id="5" name="Picture 4">
            <a:extLst>
              <a:ext uri="{FF2B5EF4-FFF2-40B4-BE49-F238E27FC236}">
                <a16:creationId xmlns:a16="http://schemas.microsoft.com/office/drawing/2014/main" id="{C33B10FE-0A67-4B9C-948E-F4D42A855D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6715" y="4460846"/>
            <a:ext cx="5942857" cy="5276190"/>
          </a:xfrm>
          <a:prstGeom prst="rect">
            <a:avLst/>
          </a:prstGeom>
        </p:spPr>
      </p:pic>
    </p:spTree>
    <p:extLst>
      <p:ext uri="{BB962C8B-B14F-4D97-AF65-F5344CB8AC3E}">
        <p14:creationId xmlns:p14="http://schemas.microsoft.com/office/powerpoint/2010/main" val="4165249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05FB-7592-4C18-8443-96C30BDE460A}"/>
              </a:ext>
            </a:extLst>
          </p:cNvPr>
          <p:cNvSpPr>
            <a:spLocks noGrp="1"/>
          </p:cNvSpPr>
          <p:nvPr>
            <p:ph type="title"/>
          </p:nvPr>
        </p:nvSpPr>
        <p:spPr/>
        <p:txBody>
          <a:bodyPr/>
          <a:lstStyle/>
          <a:p>
            <a:r>
              <a:rPr lang="en-US" dirty="0"/>
              <a:t>Uploading Files from within Dreamweaver</a:t>
            </a:r>
          </a:p>
        </p:txBody>
      </p:sp>
      <p:sp>
        <p:nvSpPr>
          <p:cNvPr id="3" name="Content Placeholder 2">
            <a:extLst>
              <a:ext uri="{FF2B5EF4-FFF2-40B4-BE49-F238E27FC236}">
                <a16:creationId xmlns:a16="http://schemas.microsoft.com/office/drawing/2014/main" id="{CFDDC6AE-E409-4788-9ED5-118185ECFD4A}"/>
              </a:ext>
            </a:extLst>
          </p:cNvPr>
          <p:cNvSpPr>
            <a:spLocks noGrp="1"/>
          </p:cNvSpPr>
          <p:nvPr>
            <p:ph idx="1"/>
          </p:nvPr>
        </p:nvSpPr>
        <p:spPr/>
        <p:txBody>
          <a:bodyPr/>
          <a:lstStyle/>
          <a:p>
            <a:r>
              <a:rPr lang="en-US" dirty="0"/>
              <a:t>From the Files panel, select a folder or a file and click</a:t>
            </a:r>
          </a:p>
          <a:p>
            <a:pPr marL="0" indent="0">
              <a:buNone/>
            </a:pPr>
            <a:r>
              <a:rPr lang="en-US" dirty="0"/>
              <a:t>the up (Put) arrow.</a:t>
            </a:r>
          </a:p>
          <a:p>
            <a:pPr marL="0" indent="0">
              <a:buNone/>
            </a:pPr>
            <a:endParaRPr lang="en-US" dirty="0"/>
          </a:p>
        </p:txBody>
      </p:sp>
      <p:pic>
        <p:nvPicPr>
          <p:cNvPr id="5" name="Picture 4">
            <a:extLst>
              <a:ext uri="{FF2B5EF4-FFF2-40B4-BE49-F238E27FC236}">
                <a16:creationId xmlns:a16="http://schemas.microsoft.com/office/drawing/2014/main" id="{EECBB4B5-36C7-4F29-9139-485F79BBB7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5333" y="1374708"/>
            <a:ext cx="2866667" cy="5685714"/>
          </a:xfrm>
          <a:prstGeom prst="rect">
            <a:avLst/>
          </a:prstGeom>
        </p:spPr>
      </p:pic>
    </p:spTree>
    <p:extLst>
      <p:ext uri="{BB962C8B-B14F-4D97-AF65-F5344CB8AC3E}">
        <p14:creationId xmlns:p14="http://schemas.microsoft.com/office/powerpoint/2010/main" val="612692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99EA3-DD18-4EA6-91D3-477F6576A3A8}"/>
              </a:ext>
            </a:extLst>
          </p:cNvPr>
          <p:cNvSpPr>
            <a:spLocks noGrp="1"/>
          </p:cNvSpPr>
          <p:nvPr>
            <p:ph type="title"/>
          </p:nvPr>
        </p:nvSpPr>
        <p:spPr/>
        <p:txBody>
          <a:bodyPr/>
          <a:lstStyle/>
          <a:p>
            <a:r>
              <a:rPr lang="en-US" dirty="0"/>
              <a:t>Uploading a file that you are working on</a:t>
            </a:r>
          </a:p>
        </p:txBody>
      </p:sp>
      <p:sp>
        <p:nvSpPr>
          <p:cNvPr id="3" name="Content Placeholder 2">
            <a:extLst>
              <a:ext uri="{FF2B5EF4-FFF2-40B4-BE49-F238E27FC236}">
                <a16:creationId xmlns:a16="http://schemas.microsoft.com/office/drawing/2014/main" id="{B50EB9A1-9A1A-40FF-A421-A19BCC5C0C6F}"/>
              </a:ext>
            </a:extLst>
          </p:cNvPr>
          <p:cNvSpPr>
            <a:spLocks noGrp="1"/>
          </p:cNvSpPr>
          <p:nvPr>
            <p:ph idx="1"/>
          </p:nvPr>
        </p:nvSpPr>
        <p:spPr/>
        <p:txBody>
          <a:bodyPr>
            <a:normAutofit fontScale="92500" lnSpcReduction="10000"/>
          </a:bodyPr>
          <a:lstStyle/>
          <a:p>
            <a:r>
              <a:rPr lang="en-US" dirty="0"/>
              <a:t>In Dreamweaver, select Window&gt;Toolbars&gt;Common.  This acts as a toggle, so if Common is already checked, do not select it.  At the far left, you should see an up and down arrow.  If you don’t see these, click on the three dots to customize the toolbar and make sure that the File Management options are enabled.</a:t>
            </a:r>
          </a:p>
          <a:p>
            <a:r>
              <a:rPr lang="en-US" dirty="0"/>
              <a:t>You can work on a file, save it, and then click on the up arrow at the left to upload it.  Because you have defined the site in Dreamweaver, the file will be uploaded to the correct location.  Note the difference to an FTP program such as </a:t>
            </a:r>
            <a:r>
              <a:rPr lang="en-US" dirty="0" err="1"/>
              <a:t>CoreFTP</a:t>
            </a:r>
            <a:r>
              <a:rPr lang="en-US" dirty="0"/>
              <a:t> in which you need to be sure you are at the same level on the local site (computer) and the remote site (web) before you do an upload (or download) so that the files remain in the same relative location to each other and thus the relative links will work.</a:t>
            </a:r>
          </a:p>
        </p:txBody>
      </p:sp>
    </p:spTree>
    <p:extLst>
      <p:ext uri="{BB962C8B-B14F-4D97-AF65-F5344CB8AC3E}">
        <p14:creationId xmlns:p14="http://schemas.microsoft.com/office/powerpoint/2010/main" val="654794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57BA2-BDAE-4C34-BB0E-A08FDE6A522C}"/>
              </a:ext>
            </a:extLst>
          </p:cNvPr>
          <p:cNvSpPr>
            <a:spLocks noGrp="1"/>
          </p:cNvSpPr>
          <p:nvPr>
            <p:ph type="title"/>
          </p:nvPr>
        </p:nvSpPr>
        <p:spPr/>
        <p:txBody>
          <a:bodyPr>
            <a:normAutofit/>
          </a:bodyPr>
          <a:lstStyle/>
          <a:p>
            <a:r>
              <a:rPr lang="en-US" sz="3600" dirty="0"/>
              <a:t>Specifying the root directory in the server definition</a:t>
            </a:r>
          </a:p>
        </p:txBody>
      </p:sp>
      <p:sp>
        <p:nvSpPr>
          <p:cNvPr id="3" name="Content Placeholder 2">
            <a:extLst>
              <a:ext uri="{FF2B5EF4-FFF2-40B4-BE49-F238E27FC236}">
                <a16:creationId xmlns:a16="http://schemas.microsoft.com/office/drawing/2014/main" id="{88CEF561-219A-45BA-990C-8570F7A4EDC0}"/>
              </a:ext>
            </a:extLst>
          </p:cNvPr>
          <p:cNvSpPr>
            <a:spLocks noGrp="1"/>
          </p:cNvSpPr>
          <p:nvPr>
            <p:ph idx="1"/>
          </p:nvPr>
        </p:nvSpPr>
        <p:spPr/>
        <p:txBody>
          <a:bodyPr>
            <a:normAutofit/>
          </a:bodyPr>
          <a:lstStyle/>
          <a:p>
            <a:r>
              <a:rPr lang="en-US" dirty="0"/>
              <a:t>Some servers require you to place files in a particular folder in order for the files to be visible on a website.  This can be done for security purposes; e.g. if there is a database used in the web application and this database is outside of the designated folder, then the database cannot be accessed by entering a URL into the browser.</a:t>
            </a:r>
          </a:p>
          <a:p>
            <a:r>
              <a:rPr lang="en-US" dirty="0"/>
              <a:t>On </a:t>
            </a:r>
            <a:r>
              <a:rPr lang="en-US" dirty="0" err="1"/>
              <a:t>myDrive</a:t>
            </a:r>
            <a:r>
              <a:rPr lang="en-US" dirty="0"/>
              <a:t>, in order for files to be viewed on the web, they must be placed within a folder named public which is at the top level of the site.  Thus this folder is specified as the root directory in the Dreamweaver server definition; this means that Dreamweaver will upload files into this directory.</a:t>
            </a:r>
          </a:p>
        </p:txBody>
      </p:sp>
    </p:spTree>
    <p:extLst>
      <p:ext uri="{BB962C8B-B14F-4D97-AF65-F5344CB8AC3E}">
        <p14:creationId xmlns:p14="http://schemas.microsoft.com/office/powerpoint/2010/main" val="1641513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D4B31-62DF-4F02-B29D-B04B89C6FD14}"/>
              </a:ext>
            </a:extLst>
          </p:cNvPr>
          <p:cNvSpPr>
            <a:spLocks noGrp="1"/>
          </p:cNvSpPr>
          <p:nvPr>
            <p:ph type="title"/>
          </p:nvPr>
        </p:nvSpPr>
        <p:spPr/>
        <p:txBody>
          <a:bodyPr/>
          <a:lstStyle/>
          <a:p>
            <a:r>
              <a:rPr lang="en-US" dirty="0"/>
              <a:t>Site Definition in Dreamweaver for </a:t>
            </a:r>
            <a:r>
              <a:rPr lang="en-US" dirty="0" err="1"/>
              <a:t>myDrive</a:t>
            </a:r>
            <a:endParaRPr lang="en-US" dirty="0"/>
          </a:p>
        </p:txBody>
      </p:sp>
      <p:pic>
        <p:nvPicPr>
          <p:cNvPr id="5" name="Content Placeholder 4">
            <a:extLst>
              <a:ext uri="{FF2B5EF4-FFF2-40B4-BE49-F238E27FC236}">
                <a16:creationId xmlns:a16="http://schemas.microsoft.com/office/drawing/2014/main" id="{CC0D5748-13D5-4723-8F74-8194298438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45427" y="1825625"/>
            <a:ext cx="4901146" cy="4351338"/>
          </a:xfrm>
        </p:spPr>
      </p:pic>
    </p:spTree>
    <p:extLst>
      <p:ext uri="{BB962C8B-B14F-4D97-AF65-F5344CB8AC3E}">
        <p14:creationId xmlns:p14="http://schemas.microsoft.com/office/powerpoint/2010/main" val="1073805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A7C64-7EF1-47EB-BB80-BB1CDB326C22}"/>
              </a:ext>
            </a:extLst>
          </p:cNvPr>
          <p:cNvSpPr>
            <a:spLocks noGrp="1"/>
          </p:cNvSpPr>
          <p:nvPr>
            <p:ph type="title"/>
          </p:nvPr>
        </p:nvSpPr>
        <p:spPr/>
        <p:txBody>
          <a:bodyPr/>
          <a:lstStyle/>
          <a:p>
            <a:r>
              <a:rPr lang="en-US" dirty="0"/>
              <a:t>Topics covered</a:t>
            </a:r>
          </a:p>
        </p:txBody>
      </p:sp>
      <p:sp>
        <p:nvSpPr>
          <p:cNvPr id="3" name="Content Placeholder 2">
            <a:extLst>
              <a:ext uri="{FF2B5EF4-FFF2-40B4-BE49-F238E27FC236}">
                <a16:creationId xmlns:a16="http://schemas.microsoft.com/office/drawing/2014/main" id="{FC47C3FC-0197-44B4-9487-34A1768D1BDD}"/>
              </a:ext>
            </a:extLst>
          </p:cNvPr>
          <p:cNvSpPr>
            <a:spLocks noGrp="1"/>
          </p:cNvSpPr>
          <p:nvPr>
            <p:ph idx="1"/>
          </p:nvPr>
        </p:nvSpPr>
        <p:spPr/>
        <p:txBody>
          <a:bodyPr/>
          <a:lstStyle/>
          <a:p>
            <a:r>
              <a:rPr lang="en-US" dirty="0"/>
              <a:t>Creating absolute and relative links in Dreamweaver</a:t>
            </a:r>
          </a:p>
          <a:p>
            <a:r>
              <a:rPr lang="en-US" dirty="0"/>
              <a:t>Creating absolute and relative links of images in Dreamweaver</a:t>
            </a:r>
          </a:p>
          <a:p>
            <a:r>
              <a:rPr lang="en-US" dirty="0"/>
              <a:t>Site definition in Dreamweaver</a:t>
            </a:r>
          </a:p>
          <a:p>
            <a:endParaRPr lang="en-US" dirty="0"/>
          </a:p>
        </p:txBody>
      </p:sp>
    </p:spTree>
    <p:extLst>
      <p:ext uri="{BB962C8B-B14F-4D97-AF65-F5344CB8AC3E}">
        <p14:creationId xmlns:p14="http://schemas.microsoft.com/office/powerpoint/2010/main" val="3016814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6BBC2-2CEA-4E74-AD47-6BC07E12D21E}"/>
              </a:ext>
            </a:extLst>
          </p:cNvPr>
          <p:cNvSpPr>
            <a:spLocks noGrp="1"/>
          </p:cNvSpPr>
          <p:nvPr>
            <p:ph type="title"/>
          </p:nvPr>
        </p:nvSpPr>
        <p:spPr/>
        <p:txBody>
          <a:bodyPr>
            <a:normAutofit/>
          </a:bodyPr>
          <a:lstStyle/>
          <a:p>
            <a:r>
              <a:rPr lang="en-US" sz="3600" dirty="0"/>
              <a:t>Absolute and Relative Links </a:t>
            </a:r>
          </a:p>
        </p:txBody>
      </p:sp>
      <p:sp>
        <p:nvSpPr>
          <p:cNvPr id="3" name="Content Placeholder 2">
            <a:extLst>
              <a:ext uri="{FF2B5EF4-FFF2-40B4-BE49-F238E27FC236}">
                <a16:creationId xmlns:a16="http://schemas.microsoft.com/office/drawing/2014/main" id="{0B6E7991-AE41-431C-804C-721427E93FC7}"/>
              </a:ext>
            </a:extLst>
          </p:cNvPr>
          <p:cNvSpPr>
            <a:spLocks noGrp="1"/>
          </p:cNvSpPr>
          <p:nvPr>
            <p:ph idx="1"/>
          </p:nvPr>
        </p:nvSpPr>
        <p:spPr/>
        <p:txBody>
          <a:bodyPr>
            <a:normAutofit/>
          </a:bodyPr>
          <a:lstStyle/>
          <a:p>
            <a:r>
              <a:rPr lang="en-US" dirty="0"/>
              <a:t>Absolute links – e.g. &lt;a </a:t>
            </a:r>
            <a:r>
              <a:rPr lang="en-US" dirty="0" err="1"/>
              <a:t>href</a:t>
            </a:r>
            <a:r>
              <a:rPr lang="en-US" dirty="0"/>
              <a:t>=</a:t>
            </a:r>
            <a:r>
              <a:rPr lang="en-US" dirty="0">
                <a:hlinkClick r:id="rId2"/>
              </a:rPr>
              <a:t>http://www.billpegram.com</a:t>
            </a:r>
            <a:r>
              <a:rPr lang="en-US" dirty="0"/>
              <a:t>&gt;Site&lt;/a&gt; -- are the way you will link to other websites</a:t>
            </a:r>
          </a:p>
          <a:p>
            <a:r>
              <a:rPr lang="en-US" dirty="0"/>
              <a:t>Relative links – e.g.  &lt;a </a:t>
            </a:r>
            <a:r>
              <a:rPr lang="en-US" dirty="0" err="1"/>
              <a:t>href</a:t>
            </a:r>
            <a:r>
              <a:rPr lang="en-US" dirty="0"/>
              <a:t>=“work.html”&gt;Work&lt;/a&gt; are the preferred way of linking within your own site for several reasons</a:t>
            </a:r>
          </a:p>
          <a:p>
            <a:pPr lvl="1"/>
            <a:r>
              <a:rPr lang="en-US" dirty="0"/>
              <a:t>Link can be tested without being connected to the internet</a:t>
            </a:r>
          </a:p>
          <a:p>
            <a:pPr lvl="1"/>
            <a:r>
              <a:rPr lang="en-US" dirty="0"/>
              <a:t>Link can be tested without the destination page being uploaded to the internet</a:t>
            </a:r>
          </a:p>
          <a:p>
            <a:pPr lvl="1"/>
            <a:r>
              <a:rPr lang="en-US" dirty="0"/>
              <a:t>Most importantly, using relative links makes your site more portable – you can host the site at multiple domains and not need to change the link </a:t>
            </a:r>
          </a:p>
          <a:p>
            <a:pPr marL="457200" lvl="1" indent="0">
              <a:buNone/>
            </a:pPr>
            <a:endParaRPr lang="en-US" dirty="0"/>
          </a:p>
        </p:txBody>
      </p:sp>
    </p:spTree>
    <p:extLst>
      <p:ext uri="{BB962C8B-B14F-4D97-AF65-F5344CB8AC3E}">
        <p14:creationId xmlns:p14="http://schemas.microsoft.com/office/powerpoint/2010/main" val="112516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F9B23-67D3-4B4B-9BA4-C0214579DA2B}"/>
              </a:ext>
            </a:extLst>
          </p:cNvPr>
          <p:cNvSpPr>
            <a:spLocks noGrp="1"/>
          </p:cNvSpPr>
          <p:nvPr>
            <p:ph type="title"/>
          </p:nvPr>
        </p:nvSpPr>
        <p:spPr/>
        <p:txBody>
          <a:bodyPr>
            <a:normAutofit/>
          </a:bodyPr>
          <a:lstStyle/>
          <a:p>
            <a:r>
              <a:rPr lang="en-US" sz="3600" dirty="0"/>
              <a:t>Creating Absolute Links in Dreamweaver Design View</a:t>
            </a:r>
          </a:p>
        </p:txBody>
      </p:sp>
      <p:sp>
        <p:nvSpPr>
          <p:cNvPr id="3" name="Content Placeholder 2">
            <a:extLst>
              <a:ext uri="{FF2B5EF4-FFF2-40B4-BE49-F238E27FC236}">
                <a16:creationId xmlns:a16="http://schemas.microsoft.com/office/drawing/2014/main" id="{B8BDE7D7-DFB5-4ABD-A01E-B2EE89F5469A}"/>
              </a:ext>
            </a:extLst>
          </p:cNvPr>
          <p:cNvSpPr>
            <a:spLocks noGrp="1"/>
          </p:cNvSpPr>
          <p:nvPr>
            <p:ph idx="1"/>
          </p:nvPr>
        </p:nvSpPr>
        <p:spPr/>
        <p:txBody>
          <a:bodyPr>
            <a:normAutofit/>
          </a:bodyPr>
          <a:lstStyle/>
          <a:p>
            <a:r>
              <a:rPr lang="en-US" dirty="0"/>
              <a:t>Using the Properties Panel</a:t>
            </a:r>
          </a:p>
          <a:p>
            <a:pPr lvl="1"/>
            <a:r>
              <a:rPr lang="en-US" dirty="0"/>
              <a:t>Make sure the Properties Panel is open by choosing Window&gt;Properties – if the Properties panel is already open, there will be a check mark in front of “Properties”.  This serves as a toggle; clicking Properties when there is already a checkmark will hide the panel.</a:t>
            </a:r>
          </a:p>
          <a:p>
            <a:pPr lvl="1"/>
            <a:r>
              <a:rPr lang="en-US" dirty="0"/>
              <a:t>Select the text you want to make a link and then in the link section of the Properties panel, enter the destination </a:t>
            </a:r>
            <a:r>
              <a:rPr lang="en-US" dirty="0" err="1"/>
              <a:t>url</a:t>
            </a:r>
            <a:r>
              <a:rPr lang="en-US" dirty="0"/>
              <a:t>, i.e. where the user will go if they click on the link.  The </a:t>
            </a:r>
            <a:r>
              <a:rPr lang="en-US" dirty="0" err="1"/>
              <a:t>url</a:t>
            </a:r>
            <a:r>
              <a:rPr lang="en-US" dirty="0"/>
              <a:t> must include http://; otherwise it will be interpreted as a link to a file on the same computer.  Although the URL can be typed, it is better practice to go to destination page in the browser and then copy and paste the URL into the link section; that way you know you have the correct URL.</a:t>
            </a:r>
          </a:p>
          <a:p>
            <a:pPr marL="457200" lvl="1" indent="0">
              <a:buNone/>
            </a:pPr>
            <a:endParaRPr lang="en-US" dirty="0"/>
          </a:p>
          <a:p>
            <a:endParaRPr lang="en-US" dirty="0"/>
          </a:p>
        </p:txBody>
      </p:sp>
    </p:spTree>
    <p:extLst>
      <p:ext uri="{BB962C8B-B14F-4D97-AF65-F5344CB8AC3E}">
        <p14:creationId xmlns:p14="http://schemas.microsoft.com/office/powerpoint/2010/main" val="3115692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2A879-57AF-41AE-9375-311A0296F39D}"/>
              </a:ext>
            </a:extLst>
          </p:cNvPr>
          <p:cNvSpPr>
            <a:spLocks noGrp="1"/>
          </p:cNvSpPr>
          <p:nvPr>
            <p:ph type="title"/>
          </p:nvPr>
        </p:nvSpPr>
        <p:spPr/>
        <p:txBody>
          <a:bodyPr/>
          <a:lstStyle/>
          <a:p>
            <a:r>
              <a:rPr lang="en-US" dirty="0"/>
              <a:t>The Properties panel </a:t>
            </a:r>
          </a:p>
        </p:txBody>
      </p:sp>
      <p:pic>
        <p:nvPicPr>
          <p:cNvPr id="5" name="Content Placeholder 4">
            <a:extLst>
              <a:ext uri="{FF2B5EF4-FFF2-40B4-BE49-F238E27FC236}">
                <a16:creationId xmlns:a16="http://schemas.microsoft.com/office/drawing/2014/main" id="{DE0D5D87-94DE-43C3-B55A-980602FAA2D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23" y="1480963"/>
            <a:ext cx="9457143" cy="1200000"/>
          </a:xfrm>
        </p:spPr>
      </p:pic>
      <p:sp>
        <p:nvSpPr>
          <p:cNvPr id="6" name="TextBox 5">
            <a:extLst>
              <a:ext uri="{FF2B5EF4-FFF2-40B4-BE49-F238E27FC236}">
                <a16:creationId xmlns:a16="http://schemas.microsoft.com/office/drawing/2014/main" id="{4C2CFFF5-3AB4-4052-8744-E2E5A3FE80C3}"/>
              </a:ext>
            </a:extLst>
          </p:cNvPr>
          <p:cNvSpPr txBox="1"/>
          <p:nvPr/>
        </p:nvSpPr>
        <p:spPr>
          <a:xfrm>
            <a:off x="914423" y="3036815"/>
            <a:ext cx="9457143" cy="1200329"/>
          </a:xfrm>
          <a:prstGeom prst="rect">
            <a:avLst/>
          </a:prstGeom>
          <a:noFill/>
        </p:spPr>
        <p:txBody>
          <a:bodyPr wrap="square" rtlCol="0">
            <a:spAutoFit/>
          </a:bodyPr>
          <a:lstStyle/>
          <a:p>
            <a:r>
              <a:rPr lang="en-US" dirty="0"/>
              <a:t>Alternatively, absolute links can be created by selecting the text of the link and then choosing Insert&gt;Hyperlink.   </a:t>
            </a:r>
          </a:p>
          <a:p>
            <a:endParaRPr lang="en-US" dirty="0"/>
          </a:p>
          <a:p>
            <a:endParaRPr lang="en-US" dirty="0"/>
          </a:p>
        </p:txBody>
      </p:sp>
      <p:pic>
        <p:nvPicPr>
          <p:cNvPr id="8" name="Picture 7">
            <a:extLst>
              <a:ext uri="{FF2B5EF4-FFF2-40B4-BE49-F238E27FC236}">
                <a16:creationId xmlns:a16="http://schemas.microsoft.com/office/drawing/2014/main" id="{0CA950BF-5C86-482A-845F-4EBD184C99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4532" y="3428999"/>
            <a:ext cx="4095238" cy="2257143"/>
          </a:xfrm>
          <a:prstGeom prst="rect">
            <a:avLst/>
          </a:prstGeom>
        </p:spPr>
      </p:pic>
      <p:sp>
        <p:nvSpPr>
          <p:cNvPr id="9" name="TextBox 8">
            <a:extLst>
              <a:ext uri="{FF2B5EF4-FFF2-40B4-BE49-F238E27FC236}">
                <a16:creationId xmlns:a16="http://schemas.microsoft.com/office/drawing/2014/main" id="{22F0FD50-50A6-4A63-A4F4-202325F1E436}"/>
              </a:ext>
            </a:extLst>
          </p:cNvPr>
          <p:cNvSpPr txBox="1"/>
          <p:nvPr/>
        </p:nvSpPr>
        <p:spPr>
          <a:xfrm>
            <a:off x="1107347" y="5905850"/>
            <a:ext cx="9521504" cy="923330"/>
          </a:xfrm>
          <a:prstGeom prst="rect">
            <a:avLst/>
          </a:prstGeom>
          <a:noFill/>
        </p:spPr>
        <p:txBody>
          <a:bodyPr wrap="square" rtlCol="0">
            <a:spAutoFit/>
          </a:bodyPr>
          <a:lstStyle/>
          <a:p>
            <a:r>
              <a:rPr lang="en-US" dirty="0"/>
              <a:t>As before one either types in the text of the link, or better yet, goes to the destination page in the browser and then copies and pastes the URL into the Link box.  When doing the latter, it seems that the requisite http:// is placed in the link box whether or not the URL was displaying the http://</a:t>
            </a:r>
          </a:p>
        </p:txBody>
      </p:sp>
    </p:spTree>
    <p:extLst>
      <p:ext uri="{BB962C8B-B14F-4D97-AF65-F5344CB8AC3E}">
        <p14:creationId xmlns:p14="http://schemas.microsoft.com/office/powerpoint/2010/main" val="388790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8DB8D-545F-47C0-8A63-6AD92067C84F}"/>
              </a:ext>
            </a:extLst>
          </p:cNvPr>
          <p:cNvSpPr>
            <a:spLocks noGrp="1"/>
          </p:cNvSpPr>
          <p:nvPr>
            <p:ph type="title"/>
          </p:nvPr>
        </p:nvSpPr>
        <p:spPr/>
        <p:txBody>
          <a:bodyPr/>
          <a:lstStyle/>
          <a:p>
            <a:r>
              <a:rPr lang="en-US" dirty="0"/>
              <a:t>Creating Relative Text Links in Dreamweaver</a:t>
            </a:r>
          </a:p>
        </p:txBody>
      </p:sp>
      <p:sp>
        <p:nvSpPr>
          <p:cNvPr id="3" name="Content Placeholder 2">
            <a:extLst>
              <a:ext uri="{FF2B5EF4-FFF2-40B4-BE49-F238E27FC236}">
                <a16:creationId xmlns:a16="http://schemas.microsoft.com/office/drawing/2014/main" id="{823FA9A0-C6A1-436D-B005-F0068CE6A6B3}"/>
              </a:ext>
            </a:extLst>
          </p:cNvPr>
          <p:cNvSpPr>
            <a:spLocks noGrp="1"/>
          </p:cNvSpPr>
          <p:nvPr>
            <p:ph idx="1"/>
          </p:nvPr>
        </p:nvSpPr>
        <p:spPr/>
        <p:txBody>
          <a:bodyPr/>
          <a:lstStyle/>
          <a:p>
            <a:r>
              <a:rPr lang="en-US" dirty="0"/>
              <a:t>Although the appropriate relative link can be typed into either the link section of the Properties panel or the link section of the dialog box, it is quicker and less error prone to browse for the appropriate link, particularly if the destination is in a different folder than the page you are coming from.</a:t>
            </a:r>
          </a:p>
          <a:p>
            <a:r>
              <a:rPr lang="en-US" dirty="0"/>
              <a:t>On the Properties panel, one clicks the folder icon to the right of the link textbox and then browses to the appropriate folder and file.</a:t>
            </a:r>
          </a:p>
          <a:p>
            <a:pPr marL="0" indent="0">
              <a:buNone/>
            </a:pPr>
            <a:endParaRPr lang="en-US" dirty="0"/>
          </a:p>
        </p:txBody>
      </p:sp>
      <p:pic>
        <p:nvPicPr>
          <p:cNvPr id="5" name="Picture 4">
            <a:extLst>
              <a:ext uri="{FF2B5EF4-FFF2-40B4-BE49-F238E27FC236}">
                <a16:creationId xmlns:a16="http://schemas.microsoft.com/office/drawing/2014/main" id="{0B3F4B1D-1C5F-4103-9573-D460E9EAF9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0459" y="4815833"/>
            <a:ext cx="9476190" cy="1152381"/>
          </a:xfrm>
          <a:prstGeom prst="rect">
            <a:avLst/>
          </a:prstGeom>
        </p:spPr>
      </p:pic>
    </p:spTree>
    <p:extLst>
      <p:ext uri="{BB962C8B-B14F-4D97-AF65-F5344CB8AC3E}">
        <p14:creationId xmlns:p14="http://schemas.microsoft.com/office/powerpoint/2010/main" val="1901033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14808-DA09-4EE4-9197-22A716E9077A}"/>
              </a:ext>
            </a:extLst>
          </p:cNvPr>
          <p:cNvSpPr>
            <a:spLocks noGrp="1"/>
          </p:cNvSpPr>
          <p:nvPr>
            <p:ph type="title"/>
          </p:nvPr>
        </p:nvSpPr>
        <p:spPr/>
        <p:txBody>
          <a:bodyPr>
            <a:normAutofit/>
          </a:bodyPr>
          <a:lstStyle/>
          <a:p>
            <a:r>
              <a:rPr lang="en-US" sz="4000" dirty="0"/>
              <a:t>Creating Relative Text Links in Dreamweaver (cont.)</a:t>
            </a:r>
          </a:p>
        </p:txBody>
      </p:sp>
      <p:sp>
        <p:nvSpPr>
          <p:cNvPr id="3" name="Content Placeholder 2">
            <a:extLst>
              <a:ext uri="{FF2B5EF4-FFF2-40B4-BE49-F238E27FC236}">
                <a16:creationId xmlns:a16="http://schemas.microsoft.com/office/drawing/2014/main" id="{9027EF38-A0D9-43C8-8A69-47E529800753}"/>
              </a:ext>
            </a:extLst>
          </p:cNvPr>
          <p:cNvSpPr>
            <a:spLocks noGrp="1"/>
          </p:cNvSpPr>
          <p:nvPr>
            <p:ph idx="1"/>
          </p:nvPr>
        </p:nvSpPr>
        <p:spPr/>
        <p:txBody>
          <a:bodyPr/>
          <a:lstStyle/>
          <a:p>
            <a:r>
              <a:rPr lang="en-US" dirty="0"/>
              <a:t>Alternatively, one can create relative text links by clicking on the folder icon in the Insert&gt;Hyperlink dialog box and browsing for the folder and file</a:t>
            </a:r>
          </a:p>
          <a:p>
            <a:pPr marL="0" indent="0">
              <a:buNone/>
            </a:pPr>
            <a:endParaRPr lang="en-US" dirty="0"/>
          </a:p>
        </p:txBody>
      </p:sp>
      <p:pic>
        <p:nvPicPr>
          <p:cNvPr id="5" name="Picture 4">
            <a:extLst>
              <a:ext uri="{FF2B5EF4-FFF2-40B4-BE49-F238E27FC236}">
                <a16:creationId xmlns:a16="http://schemas.microsoft.com/office/drawing/2014/main" id="{EA588364-2A08-43DE-80B4-5A749262BF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4179" y="3198050"/>
            <a:ext cx="4095238" cy="2257143"/>
          </a:xfrm>
          <a:prstGeom prst="rect">
            <a:avLst/>
          </a:prstGeom>
        </p:spPr>
      </p:pic>
    </p:spTree>
    <p:extLst>
      <p:ext uri="{BB962C8B-B14F-4D97-AF65-F5344CB8AC3E}">
        <p14:creationId xmlns:p14="http://schemas.microsoft.com/office/powerpoint/2010/main" val="1400129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786CA-D9AC-4D8B-8025-7A514EDD132E}"/>
              </a:ext>
            </a:extLst>
          </p:cNvPr>
          <p:cNvSpPr>
            <a:spLocks noGrp="1"/>
          </p:cNvSpPr>
          <p:nvPr>
            <p:ph type="title"/>
          </p:nvPr>
        </p:nvSpPr>
        <p:spPr/>
        <p:txBody>
          <a:bodyPr/>
          <a:lstStyle/>
          <a:p>
            <a:r>
              <a:rPr lang="en-US" dirty="0"/>
              <a:t>Making an Image into a Link in Dreamweaver</a:t>
            </a:r>
          </a:p>
        </p:txBody>
      </p:sp>
      <p:sp>
        <p:nvSpPr>
          <p:cNvPr id="3" name="Content Placeholder 2">
            <a:extLst>
              <a:ext uri="{FF2B5EF4-FFF2-40B4-BE49-F238E27FC236}">
                <a16:creationId xmlns:a16="http://schemas.microsoft.com/office/drawing/2014/main" id="{EFB719FE-BFE5-4E5F-ABB3-CA0BC154BC4A}"/>
              </a:ext>
            </a:extLst>
          </p:cNvPr>
          <p:cNvSpPr>
            <a:spLocks noGrp="1"/>
          </p:cNvSpPr>
          <p:nvPr>
            <p:ph idx="1"/>
          </p:nvPr>
        </p:nvSpPr>
        <p:spPr/>
        <p:txBody>
          <a:bodyPr/>
          <a:lstStyle/>
          <a:p>
            <a:r>
              <a:rPr lang="en-US" dirty="0"/>
              <a:t>Instead of highlighting text to become the link, click on the image.  If you are using the Properties panel, the choices will change to those appropriate for an image.  You then create the absolute or relative link the same was as you would for a text link.</a:t>
            </a:r>
          </a:p>
          <a:p>
            <a:r>
              <a:rPr lang="en-US" dirty="0"/>
              <a:t>If you are not using the Properties panel, then click on the image and select Insert&gt;Hyperlink and either put the absolute link into the link textbox or click on the folder and browse for the destination of the link to create a relative link.</a:t>
            </a:r>
          </a:p>
          <a:p>
            <a:pPr marL="0" indent="0">
              <a:buNone/>
            </a:pPr>
            <a:endParaRPr lang="en-US" dirty="0"/>
          </a:p>
        </p:txBody>
      </p:sp>
    </p:spTree>
    <p:extLst>
      <p:ext uri="{BB962C8B-B14F-4D97-AF65-F5344CB8AC3E}">
        <p14:creationId xmlns:p14="http://schemas.microsoft.com/office/powerpoint/2010/main" val="2635876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4636E-8F86-4489-9F98-E72B404D1B38}"/>
              </a:ext>
            </a:extLst>
          </p:cNvPr>
          <p:cNvSpPr>
            <a:spLocks noGrp="1"/>
          </p:cNvSpPr>
          <p:nvPr>
            <p:ph type="title"/>
          </p:nvPr>
        </p:nvSpPr>
        <p:spPr/>
        <p:txBody>
          <a:bodyPr/>
          <a:lstStyle/>
          <a:p>
            <a:r>
              <a:rPr lang="en-US" dirty="0"/>
              <a:t>Dreamweaver site definition</a:t>
            </a:r>
          </a:p>
        </p:txBody>
      </p:sp>
      <p:sp>
        <p:nvSpPr>
          <p:cNvPr id="3" name="Content Placeholder 2">
            <a:extLst>
              <a:ext uri="{FF2B5EF4-FFF2-40B4-BE49-F238E27FC236}">
                <a16:creationId xmlns:a16="http://schemas.microsoft.com/office/drawing/2014/main" id="{6DB6972C-13B5-46C8-A03C-987E0ED59554}"/>
              </a:ext>
            </a:extLst>
          </p:cNvPr>
          <p:cNvSpPr>
            <a:spLocks noGrp="1"/>
          </p:cNvSpPr>
          <p:nvPr>
            <p:ph idx="1"/>
          </p:nvPr>
        </p:nvSpPr>
        <p:spPr/>
        <p:txBody>
          <a:bodyPr/>
          <a:lstStyle/>
          <a:p>
            <a:r>
              <a:rPr lang="en-US" dirty="0"/>
              <a:t>If you define a site within Dreamweaver, you can then rename or move files within your site and Dreamweaver will change any relative references affected by the change.</a:t>
            </a:r>
          </a:p>
          <a:p>
            <a:r>
              <a:rPr lang="en-US" dirty="0"/>
              <a:t>The renaming or moving of files must happen within Dreamweaver in the Files panel and not external to Dreamweaver such as in File Explorer.</a:t>
            </a:r>
          </a:p>
          <a:p>
            <a:r>
              <a:rPr lang="en-US" dirty="0"/>
              <a:t>To define a site within Dreamweaver, all that is necessary is to specify the root folder of the site.  This is the folder that will contain all the files for the site but not a lot of other files.  Thus the folder should not be “My Documents” or “Downloads”, etc.</a:t>
            </a:r>
          </a:p>
        </p:txBody>
      </p:sp>
    </p:spTree>
    <p:extLst>
      <p:ext uri="{BB962C8B-B14F-4D97-AF65-F5344CB8AC3E}">
        <p14:creationId xmlns:p14="http://schemas.microsoft.com/office/powerpoint/2010/main" val="703443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3236</TotalTime>
  <Words>1188</Words>
  <Application>Microsoft Office PowerPoint</Application>
  <PresentationFormat>Widescreen</PresentationFormat>
  <Paragraphs>45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Dreamweaver</vt:lpstr>
      <vt:lpstr>Topics covered</vt:lpstr>
      <vt:lpstr>Absolute and Relative Links </vt:lpstr>
      <vt:lpstr>Creating Absolute Links in Dreamweaver Design View</vt:lpstr>
      <vt:lpstr>The Properties panel </vt:lpstr>
      <vt:lpstr>Creating Relative Text Links in Dreamweaver</vt:lpstr>
      <vt:lpstr>Creating Relative Text Links in Dreamweaver (cont.)</vt:lpstr>
      <vt:lpstr>Making an Image into a Link in Dreamweaver</vt:lpstr>
      <vt:lpstr>Dreamweaver site definition</vt:lpstr>
      <vt:lpstr>Specifying the Local Site Folder in Dreamweaver</vt:lpstr>
      <vt:lpstr>Using Dreamweaver to Upload Files</vt:lpstr>
      <vt:lpstr>Uploading Files from within Dreamweaver</vt:lpstr>
      <vt:lpstr>Uploading a file that you are working on</vt:lpstr>
      <vt:lpstr>Specifying the root directory in the server definition</vt:lpstr>
      <vt:lpstr>Site Definition in Dreamweaver for myDrive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Dreamweaver</dc:title>
  <dc:creator>William Pegram</dc:creator>
  <cp:lastModifiedBy>William Pegram</cp:lastModifiedBy>
  <cp:revision>29</cp:revision>
  <dcterms:created xsi:type="dcterms:W3CDTF">2020-01-24T17:52:53Z</dcterms:created>
  <dcterms:modified xsi:type="dcterms:W3CDTF">2020-01-27T23:38:35Z</dcterms:modified>
</cp:coreProperties>
</file>