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3039-B6CC-00AD-C20F-BDCFDE38A9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CB831C-3159-200A-6221-FBD04A1CAE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59F553-4E2E-7870-9DD5-13A286D93341}"/>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0FB6E129-48BD-1ABF-3093-261E21B88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17568C-72A8-B0C4-FB0F-EF5B07621F09}"/>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852635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AD85-775D-B6CA-9A32-08E0B7423D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1C5FFD-EF09-3F1C-5236-619A2EC7D5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9672A-8198-A8F5-0032-ED303939A3BE}"/>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5D5BBB10-82AD-B71C-30CB-38835D560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D95C07-D79E-D752-A85C-6D5A53D7E785}"/>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2316242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CA1741-4F55-A8E0-CE10-E63EAC648BF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737F15-2A48-3826-4ED5-43C130F20F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AC796-A31E-0BA4-32B6-136107390BD1}"/>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7E7080D3-136E-E67B-FFCD-87FE7FEA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07A59-C780-9521-7EBF-DEEA4FA1A6F4}"/>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42050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1D900-C759-8570-4BB3-E0174D137A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C3D5D2-A6F9-CB0C-4D3C-3D96794101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CF3559-6262-2A9F-3B1A-EE42C3AF5903}"/>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9EA8D514-AE34-7E37-F1F6-D5375A49D0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133BEE-4C61-E22B-D684-2EA52AEC2A6B}"/>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1326362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C888C-D373-18B3-C79B-CAFC503DB2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7607B6-7DFB-36C8-E518-5D0BE6312F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30A0DA-5AE3-8DD1-09E8-B099ED71C3C3}"/>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B5932EF3-7609-3254-FA34-62AE5F315D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8845-708F-43F8-7375-C4CA2DA14E87}"/>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3508360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52D88-4BB3-F4DC-083F-6454F992D3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5E201-CEFC-9673-FF71-352408F124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BB4201B-9EB6-C5BE-83E1-E32BEFB9F8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A39B73-80AB-CE92-1F78-9D9B81DFAE31}"/>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6" name="Footer Placeholder 5">
            <a:extLst>
              <a:ext uri="{FF2B5EF4-FFF2-40B4-BE49-F238E27FC236}">
                <a16:creationId xmlns:a16="http://schemas.microsoft.com/office/drawing/2014/main" id="{017AB858-9D63-D3F7-C3F9-6FB2CCBC8B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A9D20E-7C42-C968-7F00-4802EF2DB083}"/>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3913097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4AFA8-542A-0EF4-A9B0-6FC377DD34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E3024D-A9D7-6B9F-7799-0CF64DC7B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CCDAA4-D3D6-97F3-FC92-383ED2C0CE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D99C2-DD45-E249-1081-FFA9822C6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062C54-1A26-3444-C04B-2AB4FDD73A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A37CD0-E2FC-EF77-1414-EF24F545ACAD}"/>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8" name="Footer Placeholder 7">
            <a:extLst>
              <a:ext uri="{FF2B5EF4-FFF2-40B4-BE49-F238E27FC236}">
                <a16:creationId xmlns:a16="http://schemas.microsoft.com/office/drawing/2014/main" id="{25CB5EB0-224E-E552-CCAA-32CCD9122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C1B73A-D77D-924C-22F0-F4139BF2EAFA}"/>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1839045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90C3A-A741-DD37-973D-7FA41D7659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B65DBD-DA50-18F2-A476-F20047F9ACC1}"/>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4" name="Footer Placeholder 3">
            <a:extLst>
              <a:ext uri="{FF2B5EF4-FFF2-40B4-BE49-F238E27FC236}">
                <a16:creationId xmlns:a16="http://schemas.microsoft.com/office/drawing/2014/main" id="{876FB1A8-A1C5-D234-83BB-E3E394B01D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F6B774-B29D-BDAF-55BA-8E0977E29C7D}"/>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45875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51D3E4-63E6-C2C3-50F2-BFE778667156}"/>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3" name="Footer Placeholder 2">
            <a:extLst>
              <a:ext uri="{FF2B5EF4-FFF2-40B4-BE49-F238E27FC236}">
                <a16:creationId xmlns:a16="http://schemas.microsoft.com/office/drawing/2014/main" id="{521B50D9-C4F5-3E78-20FA-EFF4C3DDAB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E78968-729B-83CF-ABF1-3863E6D18DD7}"/>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3818087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6AB8-5FA6-5FF4-A30F-FD688FED3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A90CCB-8F22-EA3D-7A0F-598D954410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D3F1C4-D4E6-4A05-D7C9-3240F687B7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39D220-0512-E5D1-ADD7-9347CBCDABB4}"/>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6" name="Footer Placeholder 5">
            <a:extLst>
              <a:ext uri="{FF2B5EF4-FFF2-40B4-BE49-F238E27FC236}">
                <a16:creationId xmlns:a16="http://schemas.microsoft.com/office/drawing/2014/main" id="{D3DB2CC0-29FC-1DCE-AB25-EB2DF8711D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513813-D9C6-1A34-11CE-048A200300C9}"/>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19391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0F54E-A1F9-DC93-392F-04D268D8D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CA0976-94A9-058A-D460-149EB9C3DB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AC0BBE-D09B-67BE-DF9A-4C26124F58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ED3BC9-0F4B-0AE7-DE09-0E1157083703}"/>
              </a:ext>
            </a:extLst>
          </p:cNvPr>
          <p:cNvSpPr>
            <a:spLocks noGrp="1"/>
          </p:cNvSpPr>
          <p:nvPr>
            <p:ph type="dt" sz="half" idx="10"/>
          </p:nvPr>
        </p:nvSpPr>
        <p:spPr/>
        <p:txBody>
          <a:bodyPr/>
          <a:lstStyle/>
          <a:p>
            <a:fld id="{834B4672-61D8-45CC-8F52-77882B9EC535}" type="datetimeFigureOut">
              <a:rPr lang="en-US" smtClean="0"/>
              <a:t>2/1/2023</a:t>
            </a:fld>
            <a:endParaRPr lang="en-US"/>
          </a:p>
        </p:txBody>
      </p:sp>
      <p:sp>
        <p:nvSpPr>
          <p:cNvPr id="6" name="Footer Placeholder 5">
            <a:extLst>
              <a:ext uri="{FF2B5EF4-FFF2-40B4-BE49-F238E27FC236}">
                <a16:creationId xmlns:a16="http://schemas.microsoft.com/office/drawing/2014/main" id="{8430AD4F-2082-56D2-AAA1-EEBC7FD8B5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F3439E-D59A-BAB5-ABE9-EC2F72C02924}"/>
              </a:ext>
            </a:extLst>
          </p:cNvPr>
          <p:cNvSpPr>
            <a:spLocks noGrp="1"/>
          </p:cNvSpPr>
          <p:nvPr>
            <p:ph type="sldNum" sz="quarter" idx="12"/>
          </p:nvPr>
        </p:nvSpPr>
        <p:spPr/>
        <p:txBody>
          <a:bodyPr/>
          <a:lstStyle/>
          <a:p>
            <a:fld id="{865C79E1-632D-484E-920F-EAC9AE55E1E0}" type="slidenum">
              <a:rPr lang="en-US" smtClean="0"/>
              <a:t>‹#›</a:t>
            </a:fld>
            <a:endParaRPr lang="en-US"/>
          </a:p>
        </p:txBody>
      </p:sp>
    </p:spTree>
    <p:extLst>
      <p:ext uri="{BB962C8B-B14F-4D97-AF65-F5344CB8AC3E}">
        <p14:creationId xmlns:p14="http://schemas.microsoft.com/office/powerpoint/2010/main" val="1199167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560646-C832-F30B-B270-6832401861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0B88FC-FC98-11F4-D3E2-F59BF9A04F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AFC2B-7B8E-A1A6-8CD7-F4DF070192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B4672-61D8-45CC-8F52-77882B9EC535}" type="datetimeFigureOut">
              <a:rPr lang="en-US" smtClean="0"/>
              <a:t>2/1/2023</a:t>
            </a:fld>
            <a:endParaRPr lang="en-US"/>
          </a:p>
        </p:txBody>
      </p:sp>
      <p:sp>
        <p:nvSpPr>
          <p:cNvPr id="5" name="Footer Placeholder 4">
            <a:extLst>
              <a:ext uri="{FF2B5EF4-FFF2-40B4-BE49-F238E27FC236}">
                <a16:creationId xmlns:a16="http://schemas.microsoft.com/office/drawing/2014/main" id="{B4AD3725-6392-6219-6716-4DF7373A86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AB685EC-9902-468B-C840-984EBCACF9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C79E1-632D-484E-920F-EAC9AE55E1E0}" type="slidenum">
              <a:rPr lang="en-US" smtClean="0"/>
              <a:t>‹#›</a:t>
            </a:fld>
            <a:endParaRPr lang="en-US"/>
          </a:p>
        </p:txBody>
      </p:sp>
    </p:spTree>
    <p:extLst>
      <p:ext uri="{BB962C8B-B14F-4D97-AF65-F5344CB8AC3E}">
        <p14:creationId xmlns:p14="http://schemas.microsoft.com/office/powerpoint/2010/main" val="660267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nvcc.edu/ithd/_docs/mydrive-documentation.pdf" TargetMode="External"/><Relationship Id="rId2" Type="http://schemas.openxmlformats.org/officeDocument/2006/relationships/hyperlink" Target="https://www.nvcc.edu/ithd/students/mydrive.html" TargetMode="External"/><Relationship Id="rId1" Type="http://schemas.openxmlformats.org/officeDocument/2006/relationships/slideLayout" Target="../slideLayouts/slideLayout2.xml"/><Relationship Id="rId4" Type="http://schemas.openxmlformats.org/officeDocument/2006/relationships/hyperlink" Target="https://www.billpegram.com/MyDrive%20Instructions%20Spring%202023.doc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tudent.nvcc.edu/username" TargetMode="External"/><Relationship Id="rId2" Type="http://schemas.openxmlformats.org/officeDocument/2006/relationships/hyperlink" Target="http://mydrive.nvcc.edu/username/public/" TargetMode="External"/><Relationship Id="rId1" Type="http://schemas.openxmlformats.org/officeDocument/2006/relationships/slideLayout" Target="../slideLayouts/slideLayout2.xml"/><Relationship Id="rId4" Type="http://schemas.openxmlformats.org/officeDocument/2006/relationships/hyperlink" Target="https://faculty.nvcc.edu/usernam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28A5-6CCA-C079-1D8B-15FDEF258CAA}"/>
              </a:ext>
            </a:extLst>
          </p:cNvPr>
          <p:cNvSpPr>
            <a:spLocks noGrp="1"/>
          </p:cNvSpPr>
          <p:nvPr>
            <p:ph type="ctrTitle"/>
          </p:nvPr>
        </p:nvSpPr>
        <p:spPr/>
        <p:txBody>
          <a:bodyPr/>
          <a:lstStyle/>
          <a:p>
            <a:r>
              <a:rPr lang="en-US" dirty="0" err="1"/>
              <a:t>MyDrive</a:t>
            </a:r>
            <a:r>
              <a:rPr lang="en-US" dirty="0"/>
              <a:t> and Student Websites</a:t>
            </a:r>
          </a:p>
        </p:txBody>
      </p:sp>
      <p:sp>
        <p:nvSpPr>
          <p:cNvPr id="3" name="Subtitle 2">
            <a:extLst>
              <a:ext uri="{FF2B5EF4-FFF2-40B4-BE49-F238E27FC236}">
                <a16:creationId xmlns:a16="http://schemas.microsoft.com/office/drawing/2014/main" id="{EABBB1E1-B986-113D-C8D0-4565C1C79024}"/>
              </a:ext>
            </a:extLst>
          </p:cNvPr>
          <p:cNvSpPr>
            <a:spLocks noGrp="1"/>
          </p:cNvSpPr>
          <p:nvPr>
            <p:ph type="subTitle" idx="1"/>
          </p:nvPr>
        </p:nvSpPr>
        <p:spPr/>
        <p:txBody>
          <a:bodyPr/>
          <a:lstStyle/>
          <a:p>
            <a:r>
              <a:rPr lang="en-US" dirty="0"/>
              <a:t>Bill Pegram</a:t>
            </a:r>
          </a:p>
          <a:p>
            <a:r>
              <a:rPr lang="en-US" dirty="0"/>
              <a:t>2/1/23</a:t>
            </a:r>
          </a:p>
        </p:txBody>
      </p:sp>
    </p:spTree>
    <p:extLst>
      <p:ext uri="{BB962C8B-B14F-4D97-AF65-F5344CB8AC3E}">
        <p14:creationId xmlns:p14="http://schemas.microsoft.com/office/powerpoint/2010/main" val="669192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769EB-9C6C-DAFE-DF93-AC822132BC64}"/>
              </a:ext>
            </a:extLst>
          </p:cNvPr>
          <p:cNvSpPr>
            <a:spLocks noGrp="1"/>
          </p:cNvSpPr>
          <p:nvPr>
            <p:ph type="title"/>
          </p:nvPr>
        </p:nvSpPr>
        <p:spPr/>
        <p:txBody>
          <a:bodyPr/>
          <a:lstStyle/>
          <a:p>
            <a:r>
              <a:rPr lang="en-US" dirty="0" err="1"/>
              <a:t>MyDrive</a:t>
            </a:r>
            <a:r>
              <a:rPr lang="en-US" dirty="0"/>
              <a:t> Intro</a:t>
            </a:r>
          </a:p>
        </p:txBody>
      </p:sp>
      <p:sp>
        <p:nvSpPr>
          <p:cNvPr id="3" name="Content Placeholder 2">
            <a:extLst>
              <a:ext uri="{FF2B5EF4-FFF2-40B4-BE49-F238E27FC236}">
                <a16:creationId xmlns:a16="http://schemas.microsoft.com/office/drawing/2014/main" id="{FF9DEE91-C7EB-2D6A-B3E1-036FD498ADAC}"/>
              </a:ext>
            </a:extLst>
          </p:cNvPr>
          <p:cNvSpPr>
            <a:spLocks noGrp="1"/>
          </p:cNvSpPr>
          <p:nvPr>
            <p:ph idx="1"/>
          </p:nvPr>
        </p:nvSpPr>
        <p:spPr/>
        <p:txBody>
          <a:bodyPr/>
          <a:lstStyle/>
          <a:p>
            <a:r>
              <a:rPr lang="en-US" dirty="0"/>
              <a:t>Although </a:t>
            </a:r>
            <a:r>
              <a:rPr lang="en-US" dirty="0" err="1"/>
              <a:t>MyDrive</a:t>
            </a:r>
            <a:r>
              <a:rPr lang="en-US" dirty="0"/>
              <a:t> for NVCC has been in existence since 2018, there have been important changes in the last few months</a:t>
            </a:r>
            <a:endParaRPr lang="en-US" dirty="0">
              <a:hlinkClick r:id="rId2"/>
            </a:endParaRPr>
          </a:p>
          <a:p>
            <a:r>
              <a:rPr lang="en-US" dirty="0">
                <a:hlinkClick r:id="rId2"/>
              </a:rPr>
              <a:t>https://www.nvcc.edu/ithd/students/mydrive.html</a:t>
            </a:r>
            <a:r>
              <a:rPr lang="en-US" dirty="0"/>
              <a:t> provides a introduction to </a:t>
            </a:r>
            <a:r>
              <a:rPr lang="en-US" dirty="0" err="1"/>
              <a:t>MyDrive</a:t>
            </a:r>
            <a:endParaRPr lang="en-US" dirty="0"/>
          </a:p>
          <a:p>
            <a:r>
              <a:rPr lang="en-US" dirty="0">
                <a:hlinkClick r:id="rId3"/>
              </a:rPr>
              <a:t>https://www.nvcc.edu/ithd/_docs/mydrive-documentation.pdf</a:t>
            </a:r>
            <a:r>
              <a:rPr lang="en-US" dirty="0"/>
              <a:t> – this 17 page document, January 2023, provides more detail</a:t>
            </a:r>
          </a:p>
          <a:p>
            <a:r>
              <a:rPr lang="en-US" dirty="0">
                <a:hlinkClick r:id="rId4"/>
              </a:rPr>
              <a:t>https://www.billpegram.com/MyDrive%20Instructions%20Spring%202023.docx</a:t>
            </a:r>
            <a:r>
              <a:rPr lang="en-US" dirty="0"/>
              <a:t> – This three page document prepared by Professor Laura McCullough last week provides a shorter guide to how to use </a:t>
            </a:r>
            <a:r>
              <a:rPr lang="en-US" dirty="0" err="1"/>
              <a:t>MyDrive</a:t>
            </a:r>
            <a:r>
              <a:rPr lang="en-US" dirty="0"/>
              <a:t> as your student webspace  for this course</a:t>
            </a:r>
          </a:p>
        </p:txBody>
      </p:sp>
    </p:spTree>
    <p:extLst>
      <p:ext uri="{BB962C8B-B14F-4D97-AF65-F5344CB8AC3E}">
        <p14:creationId xmlns:p14="http://schemas.microsoft.com/office/powerpoint/2010/main" val="1003874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D075A-094D-B169-B4F2-3372F91D148C}"/>
              </a:ext>
            </a:extLst>
          </p:cNvPr>
          <p:cNvSpPr>
            <a:spLocks noGrp="1"/>
          </p:cNvSpPr>
          <p:nvPr>
            <p:ph type="title"/>
          </p:nvPr>
        </p:nvSpPr>
        <p:spPr/>
        <p:txBody>
          <a:bodyPr/>
          <a:lstStyle/>
          <a:p>
            <a:r>
              <a:rPr lang="en-US" dirty="0"/>
              <a:t>Sharing Files and </a:t>
            </a:r>
            <a:r>
              <a:rPr lang="en-US" dirty="0" err="1"/>
              <a:t>MyDrive</a:t>
            </a:r>
            <a:r>
              <a:rPr lang="en-US" dirty="0"/>
              <a:t> Sharing Files</a:t>
            </a:r>
          </a:p>
        </p:txBody>
      </p:sp>
      <p:sp>
        <p:nvSpPr>
          <p:cNvPr id="3" name="Content Placeholder 2">
            <a:extLst>
              <a:ext uri="{FF2B5EF4-FFF2-40B4-BE49-F238E27FC236}">
                <a16:creationId xmlns:a16="http://schemas.microsoft.com/office/drawing/2014/main" id="{C2DFCB9D-A9D2-38A3-E38F-3D48E255D61B}"/>
              </a:ext>
            </a:extLst>
          </p:cNvPr>
          <p:cNvSpPr>
            <a:spLocks noGrp="1"/>
          </p:cNvSpPr>
          <p:nvPr>
            <p:ph idx="1"/>
          </p:nvPr>
        </p:nvSpPr>
        <p:spPr/>
        <p:txBody>
          <a:bodyPr/>
          <a:lstStyle/>
          <a:p>
            <a:r>
              <a:rPr lang="en-US" dirty="0"/>
              <a:t>Pages 9-16 of the 17 page document show how to share files with others – do NOT use this capability to submit homework for this course. Homework submitted this way will not be accepted</a:t>
            </a:r>
          </a:p>
          <a:p>
            <a:r>
              <a:rPr lang="en-US" dirty="0"/>
              <a:t>Instead, you will use </a:t>
            </a:r>
            <a:r>
              <a:rPr lang="en-US" dirty="0" err="1"/>
              <a:t>MyDrive</a:t>
            </a:r>
            <a:r>
              <a:rPr lang="en-US" dirty="0"/>
              <a:t> as a student website such as described in the 3 page document </a:t>
            </a:r>
            <a:r>
              <a:rPr lang="en-US" dirty="0" err="1"/>
              <a:t>MyDrive</a:t>
            </a:r>
            <a:r>
              <a:rPr lang="en-US" dirty="0"/>
              <a:t> Instructions 2023</a:t>
            </a:r>
          </a:p>
          <a:p>
            <a:r>
              <a:rPr lang="en-US" dirty="0"/>
              <a:t>There are two ways to upload your files to your student webspace, either is fine for this course</a:t>
            </a:r>
          </a:p>
          <a:p>
            <a:pPr lvl="1"/>
            <a:r>
              <a:rPr lang="en-US" dirty="0"/>
              <a:t>Using the </a:t>
            </a:r>
            <a:r>
              <a:rPr lang="en-US" dirty="0" err="1"/>
              <a:t>MyDrive</a:t>
            </a:r>
            <a:r>
              <a:rPr lang="en-US" dirty="0"/>
              <a:t> interface as described in the 2023 Instructions</a:t>
            </a:r>
          </a:p>
          <a:p>
            <a:pPr lvl="1"/>
            <a:r>
              <a:rPr lang="en-US" dirty="0"/>
              <a:t>Using a FTP (File Transfer Protocol) program such as </a:t>
            </a:r>
            <a:r>
              <a:rPr lang="en-US" dirty="0" err="1"/>
              <a:t>CoreFTP</a:t>
            </a:r>
            <a:r>
              <a:rPr lang="en-US" dirty="0"/>
              <a:t> (Windows only), FileZilla or </a:t>
            </a:r>
            <a:r>
              <a:rPr lang="en-US" dirty="0" err="1"/>
              <a:t>Cyberduck</a:t>
            </a:r>
            <a:r>
              <a:rPr lang="en-US" dirty="0"/>
              <a:t> (Windows, Linux, Mac), etc.</a:t>
            </a:r>
          </a:p>
          <a:p>
            <a:pPr lvl="1"/>
            <a:endParaRPr lang="en-US" dirty="0"/>
          </a:p>
          <a:p>
            <a:pPr marL="457200" lvl="1" indent="0">
              <a:buNone/>
            </a:pPr>
            <a:endParaRPr lang="en-US" dirty="0"/>
          </a:p>
        </p:txBody>
      </p:sp>
    </p:spTree>
    <p:extLst>
      <p:ext uri="{BB962C8B-B14F-4D97-AF65-F5344CB8AC3E}">
        <p14:creationId xmlns:p14="http://schemas.microsoft.com/office/powerpoint/2010/main" val="392629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8960-FC22-1130-F88A-A9BD70CBCE3D}"/>
              </a:ext>
            </a:extLst>
          </p:cNvPr>
          <p:cNvSpPr>
            <a:spLocks noGrp="1"/>
          </p:cNvSpPr>
          <p:nvPr>
            <p:ph type="title"/>
          </p:nvPr>
        </p:nvSpPr>
        <p:spPr/>
        <p:txBody>
          <a:bodyPr/>
          <a:lstStyle/>
          <a:p>
            <a:r>
              <a:rPr lang="en-US" dirty="0"/>
              <a:t>Recent changes in </a:t>
            </a:r>
            <a:r>
              <a:rPr lang="en-US" dirty="0" err="1"/>
              <a:t>MyDrive</a:t>
            </a:r>
            <a:endParaRPr lang="en-US" dirty="0"/>
          </a:p>
        </p:txBody>
      </p:sp>
      <p:sp>
        <p:nvSpPr>
          <p:cNvPr id="3" name="Content Placeholder 2">
            <a:extLst>
              <a:ext uri="{FF2B5EF4-FFF2-40B4-BE49-F238E27FC236}">
                <a16:creationId xmlns:a16="http://schemas.microsoft.com/office/drawing/2014/main" id="{F78F9208-CDC0-C605-F881-022C1EE5C954}"/>
              </a:ext>
            </a:extLst>
          </p:cNvPr>
          <p:cNvSpPr>
            <a:spLocks noGrp="1"/>
          </p:cNvSpPr>
          <p:nvPr>
            <p:ph idx="1"/>
          </p:nvPr>
        </p:nvSpPr>
        <p:spPr/>
        <p:txBody>
          <a:bodyPr>
            <a:normAutofit lnSpcReduction="10000"/>
          </a:bodyPr>
          <a:lstStyle/>
          <a:p>
            <a:r>
              <a:rPr lang="en-US" dirty="0"/>
              <a:t>Change in Folder structure</a:t>
            </a:r>
          </a:p>
          <a:p>
            <a:pPr lvl="1"/>
            <a:r>
              <a:rPr lang="en-US" dirty="0"/>
              <a:t>Previously, one had to put everything inside of a home and public folder in order for it to be visible on the web and the public folder was part of the URL</a:t>
            </a:r>
          </a:p>
          <a:p>
            <a:pPr lvl="1"/>
            <a:r>
              <a:rPr lang="en-US" dirty="0"/>
              <a:t>Now, there is no need for a home or public folder</a:t>
            </a:r>
          </a:p>
          <a:p>
            <a:pPr lvl="1"/>
            <a:r>
              <a:rPr lang="en-US" dirty="0"/>
              <a:t>The elimination of these requirement eliminates a common problem that students had in the past</a:t>
            </a:r>
          </a:p>
          <a:p>
            <a:r>
              <a:rPr lang="en-US" dirty="0"/>
              <a:t>Change in URL </a:t>
            </a:r>
          </a:p>
          <a:p>
            <a:pPr lvl="1"/>
            <a:r>
              <a:rPr lang="en-US" dirty="0"/>
              <a:t>previously the </a:t>
            </a:r>
            <a:r>
              <a:rPr lang="en-US" dirty="0" err="1"/>
              <a:t>url</a:t>
            </a:r>
            <a:r>
              <a:rPr lang="en-US" dirty="0"/>
              <a:t> was </a:t>
            </a:r>
            <a:r>
              <a:rPr lang="en-US" i="0" dirty="0">
                <a:solidFill>
                  <a:srgbClr val="212529"/>
                </a:solidFill>
                <a:effectLst/>
                <a:latin typeface="-apple-system"/>
                <a:hlinkClick r:id="rId2"/>
              </a:rPr>
              <a:t>http://mydrive.nvcc.edu/username/public/</a:t>
            </a:r>
            <a:r>
              <a:rPr lang="en-US" i="0" dirty="0">
                <a:solidFill>
                  <a:srgbClr val="212529"/>
                </a:solidFill>
                <a:effectLst/>
                <a:latin typeface="-apple-system"/>
              </a:rPr>
              <a:t> where username was the student’s </a:t>
            </a:r>
            <a:r>
              <a:rPr lang="en-US" i="0" dirty="0" err="1">
                <a:solidFill>
                  <a:srgbClr val="212529"/>
                </a:solidFill>
                <a:effectLst/>
                <a:latin typeface="-apple-system"/>
              </a:rPr>
              <a:t>myNOVA</a:t>
            </a:r>
            <a:r>
              <a:rPr lang="en-US" i="0" dirty="0">
                <a:solidFill>
                  <a:srgbClr val="212529"/>
                </a:solidFill>
                <a:effectLst/>
                <a:latin typeface="-apple-system"/>
              </a:rPr>
              <a:t> username</a:t>
            </a:r>
          </a:p>
          <a:p>
            <a:pPr lvl="1"/>
            <a:r>
              <a:rPr lang="en-US" dirty="0">
                <a:solidFill>
                  <a:srgbClr val="212529"/>
                </a:solidFill>
                <a:latin typeface="-apple-system"/>
              </a:rPr>
              <a:t>Now, as shown in the January 2023 instructions, the </a:t>
            </a:r>
            <a:r>
              <a:rPr lang="en-US" dirty="0" err="1">
                <a:solidFill>
                  <a:srgbClr val="212529"/>
                </a:solidFill>
                <a:latin typeface="-apple-system"/>
              </a:rPr>
              <a:t>url</a:t>
            </a:r>
            <a:r>
              <a:rPr lang="en-US" dirty="0">
                <a:solidFill>
                  <a:srgbClr val="212529"/>
                </a:solidFill>
                <a:latin typeface="-apple-system"/>
              </a:rPr>
              <a:t> for students is </a:t>
            </a:r>
          </a:p>
          <a:p>
            <a:pPr marL="457200" lvl="1" indent="0">
              <a:buNone/>
            </a:pPr>
            <a:r>
              <a:rPr lang="en-US" dirty="0">
                <a:solidFill>
                  <a:srgbClr val="212529"/>
                </a:solidFill>
                <a:latin typeface="-apple-system"/>
                <a:hlinkClick r:id="rId3"/>
              </a:rPr>
              <a:t>https://student.nvcc.edu/username</a:t>
            </a:r>
            <a:r>
              <a:rPr lang="en-US" dirty="0">
                <a:solidFill>
                  <a:srgbClr val="212529"/>
                </a:solidFill>
                <a:latin typeface="-apple-system"/>
              </a:rPr>
              <a:t> where username is again the student’s </a:t>
            </a:r>
            <a:r>
              <a:rPr lang="en-US" dirty="0" err="1">
                <a:solidFill>
                  <a:srgbClr val="212529"/>
                </a:solidFill>
                <a:latin typeface="-apple-system"/>
              </a:rPr>
              <a:t>myNOVA</a:t>
            </a:r>
            <a:r>
              <a:rPr lang="en-US" dirty="0">
                <a:solidFill>
                  <a:srgbClr val="212529"/>
                </a:solidFill>
                <a:latin typeface="-apple-system"/>
              </a:rPr>
              <a:t> username and </a:t>
            </a:r>
            <a:r>
              <a:rPr lang="en-US" dirty="0">
                <a:solidFill>
                  <a:srgbClr val="212529"/>
                </a:solidFill>
                <a:latin typeface="-apple-system"/>
                <a:hlinkClick r:id="rId4"/>
              </a:rPr>
              <a:t>https://faculty.nvcc.edu/username</a:t>
            </a:r>
            <a:r>
              <a:rPr lang="en-US" dirty="0">
                <a:solidFill>
                  <a:srgbClr val="212529"/>
                </a:solidFill>
                <a:latin typeface="-apple-system"/>
              </a:rPr>
              <a:t> for faculty</a:t>
            </a:r>
          </a:p>
          <a:p>
            <a:pPr marL="457200" lvl="1" indent="0">
              <a:buNone/>
            </a:pPr>
            <a:endParaRPr lang="en-US" dirty="0">
              <a:solidFill>
                <a:srgbClr val="212529"/>
              </a:solidFill>
              <a:latin typeface="-apple-system"/>
            </a:endParaRPr>
          </a:p>
          <a:p>
            <a:pPr marL="457200" lvl="1" indent="0">
              <a:buNone/>
            </a:pPr>
            <a:endParaRPr lang="en-US" dirty="0">
              <a:solidFill>
                <a:srgbClr val="212529"/>
              </a:solidFill>
              <a:latin typeface="-apple-system"/>
            </a:endParaRPr>
          </a:p>
        </p:txBody>
      </p:sp>
    </p:spTree>
    <p:extLst>
      <p:ext uri="{BB962C8B-B14F-4D97-AF65-F5344CB8AC3E}">
        <p14:creationId xmlns:p14="http://schemas.microsoft.com/office/powerpoint/2010/main" val="4137005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51871-AA82-53DE-F55A-9712B6CCCC6B}"/>
              </a:ext>
            </a:extLst>
          </p:cNvPr>
          <p:cNvSpPr>
            <a:spLocks noGrp="1"/>
          </p:cNvSpPr>
          <p:nvPr>
            <p:ph type="title"/>
          </p:nvPr>
        </p:nvSpPr>
        <p:spPr/>
        <p:txBody>
          <a:bodyPr/>
          <a:lstStyle/>
          <a:p>
            <a:r>
              <a:rPr lang="en-US" dirty="0"/>
              <a:t>Recent changes in </a:t>
            </a:r>
            <a:r>
              <a:rPr lang="en-US" dirty="0" err="1"/>
              <a:t>MyDrive</a:t>
            </a:r>
            <a:r>
              <a:rPr lang="en-US" dirty="0"/>
              <a:t> (cont.)</a:t>
            </a:r>
          </a:p>
        </p:txBody>
      </p:sp>
      <p:sp>
        <p:nvSpPr>
          <p:cNvPr id="3" name="Content Placeholder 2">
            <a:extLst>
              <a:ext uri="{FF2B5EF4-FFF2-40B4-BE49-F238E27FC236}">
                <a16:creationId xmlns:a16="http://schemas.microsoft.com/office/drawing/2014/main" id="{1485F300-7D4E-88AF-9742-1A881FA9B5FB}"/>
              </a:ext>
            </a:extLst>
          </p:cNvPr>
          <p:cNvSpPr>
            <a:spLocks noGrp="1"/>
          </p:cNvSpPr>
          <p:nvPr>
            <p:ph idx="1"/>
          </p:nvPr>
        </p:nvSpPr>
        <p:spPr/>
        <p:txBody>
          <a:bodyPr>
            <a:normAutofit lnSpcReduction="10000"/>
          </a:bodyPr>
          <a:lstStyle/>
          <a:p>
            <a:r>
              <a:rPr lang="en-US" dirty="0">
                <a:solidFill>
                  <a:srgbClr val="212529"/>
                </a:solidFill>
                <a:latin typeface="-apple-system"/>
              </a:rPr>
              <a:t>Change in visibility</a:t>
            </a:r>
          </a:p>
          <a:p>
            <a:pPr lvl="1"/>
            <a:r>
              <a:rPr lang="en-US" dirty="0">
                <a:solidFill>
                  <a:srgbClr val="212529"/>
                </a:solidFill>
                <a:latin typeface="-apple-system"/>
              </a:rPr>
              <a:t>Previously to view a student’s webpage, the viewer had to enter their (not the student’s) </a:t>
            </a:r>
            <a:r>
              <a:rPr lang="en-US" dirty="0" err="1">
                <a:solidFill>
                  <a:srgbClr val="212529"/>
                </a:solidFill>
                <a:latin typeface="-apple-system"/>
              </a:rPr>
              <a:t>myNOVA</a:t>
            </a:r>
            <a:r>
              <a:rPr lang="en-US" dirty="0">
                <a:solidFill>
                  <a:srgbClr val="212529"/>
                </a:solidFill>
                <a:latin typeface="-apple-system"/>
              </a:rPr>
              <a:t> username and password</a:t>
            </a:r>
          </a:p>
          <a:p>
            <a:pPr lvl="1"/>
            <a:r>
              <a:rPr lang="en-US" dirty="0">
                <a:solidFill>
                  <a:srgbClr val="212529"/>
                </a:solidFill>
                <a:latin typeface="-apple-system"/>
              </a:rPr>
              <a:t>Now, anyone can view the webpage as long as they have the URL</a:t>
            </a:r>
            <a:endParaRPr lang="en-US" dirty="0"/>
          </a:p>
          <a:p>
            <a:r>
              <a:rPr lang="en-US" dirty="0"/>
              <a:t>Duration of Availability</a:t>
            </a:r>
          </a:p>
          <a:p>
            <a:pPr lvl="1"/>
            <a:r>
              <a:rPr lang="en-US" dirty="0"/>
              <a:t>Previously, how long content was available on a student’s site wasn’t clear</a:t>
            </a:r>
          </a:p>
          <a:p>
            <a:pPr lvl="1"/>
            <a:r>
              <a:rPr lang="en-US" dirty="0"/>
              <a:t>Now, content in a student web folder is automatically deleted after 1 year and on faculty sites after 3 years, as stated on page 8 of the 17 page document</a:t>
            </a:r>
          </a:p>
          <a:p>
            <a:r>
              <a:rPr lang="en-US" dirty="0"/>
              <a:t>Faculty sites on </a:t>
            </a:r>
            <a:r>
              <a:rPr lang="en-US" dirty="0" err="1"/>
              <a:t>myDrive</a:t>
            </a:r>
            <a:endParaRPr lang="en-US" dirty="0"/>
          </a:p>
          <a:p>
            <a:pPr lvl="1"/>
            <a:r>
              <a:rPr lang="en-US" dirty="0"/>
              <a:t>Previously, faculty would use a </a:t>
            </a:r>
            <a:r>
              <a:rPr lang="en-US" dirty="0" err="1"/>
              <a:t>myDrive</a:t>
            </a:r>
            <a:r>
              <a:rPr lang="en-US" dirty="0"/>
              <a:t> site the same way a student would</a:t>
            </a:r>
          </a:p>
          <a:p>
            <a:pPr lvl="1"/>
            <a:r>
              <a:rPr lang="en-US" dirty="0"/>
              <a:t>Now, faculty have different folders and different URLs than students do</a:t>
            </a:r>
          </a:p>
        </p:txBody>
      </p:sp>
    </p:spTree>
    <p:extLst>
      <p:ext uri="{BB962C8B-B14F-4D97-AF65-F5344CB8AC3E}">
        <p14:creationId xmlns:p14="http://schemas.microsoft.com/office/powerpoint/2010/main" val="3370566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24590-BD6A-5F5B-0E54-E7CE73387408}"/>
              </a:ext>
            </a:extLst>
          </p:cNvPr>
          <p:cNvSpPr>
            <a:spLocks noGrp="1"/>
          </p:cNvSpPr>
          <p:nvPr>
            <p:ph type="title"/>
          </p:nvPr>
        </p:nvSpPr>
        <p:spPr/>
        <p:txBody>
          <a:bodyPr/>
          <a:lstStyle/>
          <a:p>
            <a:r>
              <a:rPr lang="en-US" dirty="0"/>
              <a:t>Recent changes in </a:t>
            </a:r>
            <a:r>
              <a:rPr lang="en-US" dirty="0" err="1"/>
              <a:t>MyDrive</a:t>
            </a:r>
            <a:r>
              <a:rPr lang="en-US" dirty="0"/>
              <a:t> (cont.)</a:t>
            </a:r>
          </a:p>
        </p:txBody>
      </p:sp>
      <p:sp>
        <p:nvSpPr>
          <p:cNvPr id="3" name="Content Placeholder 2">
            <a:extLst>
              <a:ext uri="{FF2B5EF4-FFF2-40B4-BE49-F238E27FC236}">
                <a16:creationId xmlns:a16="http://schemas.microsoft.com/office/drawing/2014/main" id="{569A9001-AEF3-0C3D-1580-B1136A601F0D}"/>
              </a:ext>
            </a:extLst>
          </p:cNvPr>
          <p:cNvSpPr>
            <a:spLocks noGrp="1"/>
          </p:cNvSpPr>
          <p:nvPr>
            <p:ph idx="1"/>
          </p:nvPr>
        </p:nvSpPr>
        <p:spPr>
          <a:xfrm>
            <a:off x="838200" y="1825624"/>
            <a:ext cx="10515600" cy="5184775"/>
          </a:xfrm>
        </p:spPr>
        <p:txBody>
          <a:bodyPr>
            <a:normAutofit fontScale="92500" lnSpcReduction="20000"/>
          </a:bodyPr>
          <a:lstStyle/>
          <a:p>
            <a:pPr marL="0" indent="0">
              <a:buNone/>
            </a:pPr>
            <a:r>
              <a:rPr lang="en-US" dirty="0"/>
              <a:t>Validation on NVCC Student Website</a:t>
            </a:r>
          </a:p>
          <a:p>
            <a:pPr lvl="1"/>
            <a:r>
              <a:rPr lang="en-US" dirty="0"/>
              <a:t>Previously, validators didn’t work on student </a:t>
            </a:r>
            <a:r>
              <a:rPr lang="en-US" dirty="0" err="1"/>
              <a:t>myDrive</a:t>
            </a:r>
            <a:r>
              <a:rPr lang="en-US" dirty="0"/>
              <a:t> websites – this probably resulted from the fact that one had to enter a </a:t>
            </a:r>
            <a:r>
              <a:rPr lang="en-US" dirty="0" err="1"/>
              <a:t>myNOVA</a:t>
            </a:r>
            <a:r>
              <a:rPr lang="en-US" dirty="0"/>
              <a:t> username and password to see the site</a:t>
            </a:r>
          </a:p>
          <a:p>
            <a:pPr lvl="1"/>
            <a:r>
              <a:rPr lang="en-US" dirty="0"/>
              <a:t>Now because the content is available to everyone, validators work (at least on faculty </a:t>
            </a:r>
            <a:r>
              <a:rPr lang="en-US" dirty="0" err="1"/>
              <a:t>MyDrive</a:t>
            </a:r>
            <a:r>
              <a:rPr lang="en-US" dirty="0"/>
              <a:t> sites, and I expect on the student sites as well)</a:t>
            </a:r>
          </a:p>
          <a:p>
            <a:r>
              <a:rPr lang="en-US" dirty="0"/>
              <a:t>Directory Browsing No Longer Enabled</a:t>
            </a:r>
          </a:p>
          <a:p>
            <a:pPr lvl="1"/>
            <a:r>
              <a:rPr lang="en-US" dirty="0"/>
              <a:t>If a URL ends in a folder, rather than a filename, if that folder contains a file named  index.html or the like, that file will be displayed.  If the folder doesn’t contain such a file</a:t>
            </a:r>
          </a:p>
          <a:p>
            <a:pPr lvl="2"/>
            <a:r>
              <a:rPr lang="en-US" dirty="0"/>
              <a:t>If directory browsing is enabled, the list of files in that folder is displayed</a:t>
            </a:r>
          </a:p>
          <a:p>
            <a:pPr lvl="2"/>
            <a:r>
              <a:rPr lang="en-US" dirty="0"/>
              <a:t>If directory browsing is not enabled, a 403 message saying that “Access is denied” will be displayed</a:t>
            </a:r>
          </a:p>
          <a:p>
            <a:pPr lvl="1"/>
            <a:r>
              <a:rPr lang="en-US" dirty="0"/>
              <a:t>Previously, directory browsing was enabled on student </a:t>
            </a:r>
            <a:r>
              <a:rPr lang="en-US" dirty="0" err="1"/>
              <a:t>myDrive</a:t>
            </a:r>
            <a:r>
              <a:rPr lang="en-US" dirty="0"/>
              <a:t> websites; now it is not on the faculty </a:t>
            </a:r>
            <a:r>
              <a:rPr lang="en-US" dirty="0" err="1"/>
              <a:t>myDrive</a:t>
            </a:r>
            <a:r>
              <a:rPr lang="en-US" dirty="0"/>
              <a:t> site and I suspect not on the student </a:t>
            </a:r>
            <a:r>
              <a:rPr lang="en-US" dirty="0" err="1"/>
              <a:t>myDrive</a:t>
            </a:r>
            <a:r>
              <a:rPr lang="en-US" dirty="0"/>
              <a:t> site as well.</a:t>
            </a:r>
          </a:p>
          <a:p>
            <a:pPr lvl="1"/>
            <a:r>
              <a:rPr lang="en-US" dirty="0"/>
              <a:t>On </a:t>
            </a:r>
            <a:r>
              <a:rPr lang="en-US" dirty="0" err="1"/>
              <a:t>myDrive</a:t>
            </a:r>
            <a:r>
              <a:rPr lang="en-US" dirty="0"/>
              <a:t> currently, a URL that ends with a filename works.  If it ends in a folder, the folder must contain a file named index.html, index.htm, or index.asp.  </a:t>
            </a:r>
          </a:p>
          <a:p>
            <a:pPr lvl="1"/>
            <a:r>
              <a:rPr lang="en-US" dirty="0"/>
              <a:t>This change is important for initial assignments – in the past, one could have initial assignments where an index page was not used.</a:t>
            </a:r>
          </a:p>
          <a:p>
            <a:pPr lvl="1"/>
            <a:endParaRPr lang="en-US" dirty="0"/>
          </a:p>
          <a:p>
            <a:endParaRPr lang="en-US" dirty="0"/>
          </a:p>
        </p:txBody>
      </p:sp>
    </p:spTree>
    <p:extLst>
      <p:ext uri="{BB962C8B-B14F-4D97-AF65-F5344CB8AC3E}">
        <p14:creationId xmlns:p14="http://schemas.microsoft.com/office/powerpoint/2010/main" val="3493829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D1DF7-1797-29E6-1E43-589047642018}"/>
              </a:ext>
            </a:extLst>
          </p:cNvPr>
          <p:cNvSpPr>
            <a:spLocks noGrp="1"/>
          </p:cNvSpPr>
          <p:nvPr>
            <p:ph type="title"/>
          </p:nvPr>
        </p:nvSpPr>
        <p:spPr/>
        <p:txBody>
          <a:bodyPr/>
          <a:lstStyle/>
          <a:p>
            <a:r>
              <a:rPr lang="en-US" dirty="0"/>
              <a:t>Recent changes in </a:t>
            </a:r>
            <a:r>
              <a:rPr lang="en-US" dirty="0" err="1"/>
              <a:t>MyDrive</a:t>
            </a:r>
            <a:r>
              <a:rPr lang="en-US" dirty="0"/>
              <a:t> (cont.)</a:t>
            </a:r>
          </a:p>
        </p:txBody>
      </p:sp>
      <p:sp>
        <p:nvSpPr>
          <p:cNvPr id="3" name="Content Placeholder 2">
            <a:extLst>
              <a:ext uri="{FF2B5EF4-FFF2-40B4-BE49-F238E27FC236}">
                <a16:creationId xmlns:a16="http://schemas.microsoft.com/office/drawing/2014/main" id="{F1FC04E8-712F-0B0C-AD5E-5FF7B662C0A7}"/>
              </a:ext>
            </a:extLst>
          </p:cNvPr>
          <p:cNvSpPr>
            <a:spLocks noGrp="1"/>
          </p:cNvSpPr>
          <p:nvPr>
            <p:ph idx="1"/>
          </p:nvPr>
        </p:nvSpPr>
        <p:spPr/>
        <p:txBody>
          <a:bodyPr>
            <a:normAutofit fontScale="92500" lnSpcReduction="10000"/>
          </a:bodyPr>
          <a:lstStyle/>
          <a:p>
            <a:r>
              <a:rPr lang="en-US" dirty="0"/>
              <a:t>Previously, in the </a:t>
            </a:r>
            <a:r>
              <a:rPr lang="en-US" dirty="0" err="1"/>
              <a:t>MyDrive</a:t>
            </a:r>
            <a:r>
              <a:rPr lang="en-US" dirty="0"/>
              <a:t> interface, one could not delete a folder on </a:t>
            </a:r>
            <a:r>
              <a:rPr lang="en-US" dirty="0" err="1"/>
              <a:t>MyDrive</a:t>
            </a:r>
            <a:r>
              <a:rPr lang="en-US" dirty="0"/>
              <a:t> if there were files inside the folder; one first had to delete the files before one could delete the folder; now one can delete the folder (and its contents) just by selecting the folder and clicking  “Delete” at the top.  This change makes the deletion process work the same way as it does with FTP programs.</a:t>
            </a:r>
          </a:p>
          <a:p>
            <a:r>
              <a:rPr lang="en-US" dirty="0"/>
              <a:t>The </a:t>
            </a:r>
            <a:r>
              <a:rPr lang="en-US" dirty="0" err="1"/>
              <a:t>MyDrive</a:t>
            </a:r>
            <a:r>
              <a:rPr lang="en-US" dirty="0"/>
              <a:t> interface now allow one to upload a folder (and its contents) just by uploading the folder.  I believe the previous version of </a:t>
            </a:r>
            <a:r>
              <a:rPr lang="en-US" dirty="0" err="1"/>
              <a:t>MyDrive</a:t>
            </a:r>
            <a:r>
              <a:rPr lang="en-US" dirty="0"/>
              <a:t> didn’t permit this, so one would zip the files (e.g. by using </a:t>
            </a:r>
            <a:r>
              <a:rPr lang="en-US" dirty="0" err="1"/>
              <a:t>MyDrive</a:t>
            </a:r>
            <a:r>
              <a:rPr lang="en-US" dirty="0"/>
              <a:t>), upload the zipped file, and then unzip it using </a:t>
            </a:r>
            <a:r>
              <a:rPr lang="en-US" dirty="0" err="1"/>
              <a:t>myDrive</a:t>
            </a:r>
            <a:r>
              <a:rPr lang="en-US" dirty="0"/>
              <a:t>.</a:t>
            </a:r>
          </a:p>
          <a:p>
            <a:r>
              <a:rPr lang="en-US" dirty="0"/>
              <a:t>As before, the </a:t>
            </a:r>
            <a:r>
              <a:rPr lang="en-US" dirty="0" err="1"/>
              <a:t>MyDrive</a:t>
            </a:r>
            <a:r>
              <a:rPr lang="en-US" dirty="0"/>
              <a:t> unzip capability can be used to unzip a file if you don’t have unzipping software on your computer.</a:t>
            </a:r>
          </a:p>
        </p:txBody>
      </p:sp>
    </p:spTree>
    <p:extLst>
      <p:ext uri="{BB962C8B-B14F-4D97-AF65-F5344CB8AC3E}">
        <p14:creationId xmlns:p14="http://schemas.microsoft.com/office/powerpoint/2010/main" val="96740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F968-67B3-C88F-1835-ECDC44D8B2D1}"/>
              </a:ext>
            </a:extLst>
          </p:cNvPr>
          <p:cNvSpPr>
            <a:spLocks noGrp="1"/>
          </p:cNvSpPr>
          <p:nvPr>
            <p:ph type="title"/>
          </p:nvPr>
        </p:nvSpPr>
        <p:spPr/>
        <p:txBody>
          <a:bodyPr/>
          <a:lstStyle/>
          <a:p>
            <a:r>
              <a:rPr lang="en-US" dirty="0"/>
              <a:t>Two Ways to Put and Remove Content from Your Student Website</a:t>
            </a:r>
          </a:p>
        </p:txBody>
      </p:sp>
      <p:sp>
        <p:nvSpPr>
          <p:cNvPr id="3" name="Content Placeholder 2">
            <a:extLst>
              <a:ext uri="{FF2B5EF4-FFF2-40B4-BE49-F238E27FC236}">
                <a16:creationId xmlns:a16="http://schemas.microsoft.com/office/drawing/2014/main" id="{902776F0-53BF-7FE3-B352-F1F90D7EF5E4}"/>
              </a:ext>
            </a:extLst>
          </p:cNvPr>
          <p:cNvSpPr>
            <a:spLocks noGrp="1"/>
          </p:cNvSpPr>
          <p:nvPr>
            <p:ph idx="1"/>
          </p:nvPr>
        </p:nvSpPr>
        <p:spPr/>
        <p:txBody>
          <a:bodyPr/>
          <a:lstStyle/>
          <a:p>
            <a:r>
              <a:rPr lang="en-US" dirty="0"/>
              <a:t>Use the </a:t>
            </a:r>
            <a:r>
              <a:rPr lang="en-US" dirty="0" err="1"/>
              <a:t>MyDrive</a:t>
            </a:r>
            <a:r>
              <a:rPr lang="en-US" dirty="0"/>
              <a:t> interface described in the 3 page document prepared by Professor McCullough</a:t>
            </a:r>
          </a:p>
          <a:p>
            <a:r>
              <a:rPr lang="en-US" dirty="0"/>
              <a:t>Use an FTP program – the settings are</a:t>
            </a:r>
          </a:p>
          <a:p>
            <a:pPr lvl="1"/>
            <a:r>
              <a:rPr lang="en-US" dirty="0"/>
              <a:t>Hostname: mydrive.nvcc.edu</a:t>
            </a:r>
          </a:p>
          <a:p>
            <a:pPr lvl="1"/>
            <a:r>
              <a:rPr lang="en-US" dirty="0"/>
              <a:t>Username: your </a:t>
            </a:r>
            <a:r>
              <a:rPr lang="en-US" dirty="0" err="1"/>
              <a:t>myNOVA</a:t>
            </a:r>
            <a:r>
              <a:rPr lang="en-US" dirty="0"/>
              <a:t> username</a:t>
            </a:r>
          </a:p>
          <a:p>
            <a:pPr lvl="1"/>
            <a:r>
              <a:rPr lang="en-US" dirty="0"/>
              <a:t>Password: your </a:t>
            </a:r>
            <a:r>
              <a:rPr lang="en-US" dirty="0" err="1"/>
              <a:t>myNOVA</a:t>
            </a:r>
            <a:r>
              <a:rPr lang="en-US" dirty="0"/>
              <a:t> password</a:t>
            </a:r>
          </a:p>
          <a:p>
            <a:r>
              <a:rPr lang="en-US" dirty="0"/>
              <a:t>If you purchase web hosting services from a company, you will often  upload your content through an FTP program and thus using a FTP program will generally eliminate the need for using any particular upload interface (such as </a:t>
            </a:r>
            <a:r>
              <a:rPr lang="en-US" dirty="0" err="1"/>
              <a:t>myDrive</a:t>
            </a:r>
            <a:r>
              <a:rPr lang="en-US" dirty="0"/>
              <a:t>) that they provide. </a:t>
            </a:r>
          </a:p>
        </p:txBody>
      </p:sp>
    </p:spTree>
    <p:extLst>
      <p:ext uri="{BB962C8B-B14F-4D97-AF65-F5344CB8AC3E}">
        <p14:creationId xmlns:p14="http://schemas.microsoft.com/office/powerpoint/2010/main" val="4273755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A5BE6-2097-5192-440C-458289AEBB57}"/>
              </a:ext>
            </a:extLst>
          </p:cNvPr>
          <p:cNvSpPr>
            <a:spLocks noGrp="1"/>
          </p:cNvSpPr>
          <p:nvPr>
            <p:ph type="title"/>
          </p:nvPr>
        </p:nvSpPr>
        <p:spPr/>
        <p:txBody>
          <a:bodyPr/>
          <a:lstStyle/>
          <a:p>
            <a:r>
              <a:rPr lang="en-US" dirty="0"/>
              <a:t>Free FTP Programs</a:t>
            </a:r>
          </a:p>
        </p:txBody>
      </p:sp>
      <p:sp>
        <p:nvSpPr>
          <p:cNvPr id="3" name="Content Placeholder 2">
            <a:extLst>
              <a:ext uri="{FF2B5EF4-FFF2-40B4-BE49-F238E27FC236}">
                <a16:creationId xmlns:a16="http://schemas.microsoft.com/office/drawing/2014/main" id="{F7F72D0D-AB4B-263D-E611-D4A876A669B3}"/>
              </a:ext>
            </a:extLst>
          </p:cNvPr>
          <p:cNvSpPr>
            <a:spLocks noGrp="1"/>
          </p:cNvSpPr>
          <p:nvPr>
            <p:ph idx="1"/>
          </p:nvPr>
        </p:nvSpPr>
        <p:spPr/>
        <p:txBody>
          <a:bodyPr/>
          <a:lstStyle/>
          <a:p>
            <a:r>
              <a:rPr lang="en-US" dirty="0" err="1"/>
              <a:t>CoreFTP</a:t>
            </a:r>
            <a:r>
              <a:rPr lang="en-US" dirty="0"/>
              <a:t> (Windows only) – at least in the past, this was installed on lab computers at the Annandale campus; not currently installed at the Alexandria campus except in the Cyber Lab</a:t>
            </a:r>
          </a:p>
          <a:p>
            <a:r>
              <a:rPr lang="en-US" dirty="0"/>
              <a:t>FileZilla FTP Client – all platforms, various versions</a:t>
            </a:r>
          </a:p>
          <a:p>
            <a:r>
              <a:rPr lang="en-US" dirty="0"/>
              <a:t>There are lots </a:t>
            </a:r>
            <a:r>
              <a:rPr lang="en-US"/>
              <a:t>of others</a:t>
            </a:r>
            <a:endParaRPr lang="en-US" dirty="0"/>
          </a:p>
        </p:txBody>
      </p:sp>
    </p:spTree>
    <p:extLst>
      <p:ext uri="{BB962C8B-B14F-4D97-AF65-F5344CB8AC3E}">
        <p14:creationId xmlns:p14="http://schemas.microsoft.com/office/powerpoint/2010/main" val="1528929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1069</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-apple-system</vt:lpstr>
      <vt:lpstr>Arial</vt:lpstr>
      <vt:lpstr>Calibri</vt:lpstr>
      <vt:lpstr>Calibri Light</vt:lpstr>
      <vt:lpstr>Office Theme</vt:lpstr>
      <vt:lpstr>MyDrive and Student Websites</vt:lpstr>
      <vt:lpstr>MyDrive Intro</vt:lpstr>
      <vt:lpstr>Sharing Files and MyDrive Sharing Files</vt:lpstr>
      <vt:lpstr>Recent changes in MyDrive</vt:lpstr>
      <vt:lpstr>Recent changes in MyDrive (cont.)</vt:lpstr>
      <vt:lpstr>Recent changes in MyDrive (cont.)</vt:lpstr>
      <vt:lpstr>Recent changes in MyDrive (cont.)</vt:lpstr>
      <vt:lpstr>Two Ways to Put and Remove Content from Your Student Website</vt:lpstr>
      <vt:lpstr>Free FTP Programs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Pegram</dc:creator>
  <cp:lastModifiedBy>William Pegram</cp:lastModifiedBy>
  <cp:revision>17</cp:revision>
  <dcterms:created xsi:type="dcterms:W3CDTF">2023-01-30T16:04:24Z</dcterms:created>
  <dcterms:modified xsi:type="dcterms:W3CDTF">2023-02-01T17:01:38Z</dcterms:modified>
</cp:coreProperties>
</file>