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57" r:id="rId4"/>
    <p:sldId id="258" r:id="rId5"/>
    <p:sldId id="269" r:id="rId6"/>
    <p:sldId id="259" r:id="rId7"/>
    <p:sldId id="260" r:id="rId8"/>
    <p:sldId id="268" r:id="rId9"/>
    <p:sldId id="262" r:id="rId10"/>
    <p:sldId id="263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12/4/2013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GPNTctdez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vcc.ed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shington.edu/doit/Video/index.php?vid=3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WCAG" TargetMode="External"/><Relationship Id="rId2" Type="http://schemas.openxmlformats.org/officeDocument/2006/relationships/hyperlink" Target="http://validator.w3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</a:t>
            </a:r>
            <a:r>
              <a:rPr lang="en-US" dirty="0" err="1" smtClean="0"/>
              <a:t>acCEssibility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REVISED </a:t>
            </a:r>
            <a:r>
              <a:rPr lang="en-US" sz="2000" dirty="0" smtClean="0"/>
              <a:t>DECEMBER 4, </a:t>
            </a:r>
            <a:r>
              <a:rPr lang="en-US" sz="2000" dirty="0" smtClean="0"/>
              <a:t>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Designing for Disabled Users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87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that Assist 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Screen </a:t>
            </a:r>
            <a:r>
              <a:rPr lang="en-US" b="1" smtClean="0"/>
              <a:t>readers </a:t>
            </a:r>
            <a:r>
              <a:rPr lang="en-US" b="1" smtClean="0">
                <a:hlinkClick r:id="rId2"/>
              </a:rPr>
              <a:t>–</a:t>
            </a:r>
            <a:r>
              <a:rPr lang="en-US" b="1" smtClean="0"/>
              <a:t>NVDA </a:t>
            </a:r>
            <a:r>
              <a:rPr lang="en-US" b="1" dirty="0" smtClean="0"/>
              <a:t>(free download</a:t>
            </a:r>
            <a:r>
              <a:rPr lang="en-US" b="1" smtClean="0"/>
              <a:t>) , JAWS </a:t>
            </a:r>
            <a:r>
              <a:rPr lang="en-US" b="1" smtClean="0">
                <a:hlinkClick r:id="rId2"/>
              </a:rPr>
              <a:t>https</a:t>
            </a:r>
            <a:r>
              <a:rPr lang="en-US" b="1" dirty="0">
                <a:hlinkClick r:id="rId2"/>
              </a:rPr>
              <a:t>://www.youtube.com/watch?v=-</a:t>
            </a:r>
            <a:r>
              <a:rPr lang="en-US" b="1" dirty="0" smtClean="0">
                <a:hlinkClick r:id="rId2"/>
              </a:rPr>
              <a:t>GPNTctdezg</a:t>
            </a:r>
            <a:r>
              <a:rPr lang="en-US" b="1" dirty="0" smtClean="0"/>
              <a:t>  </a:t>
            </a:r>
          </a:p>
          <a:p>
            <a:r>
              <a:rPr lang="en-US" b="1" dirty="0" smtClean="0"/>
              <a:t>Alternative keyboards - </a:t>
            </a:r>
          </a:p>
          <a:p>
            <a:r>
              <a:rPr lang="en-US" b="1" dirty="0" smtClean="0"/>
              <a:t>Braille Displays - </a:t>
            </a:r>
            <a:r>
              <a:rPr lang="en-US" dirty="0"/>
              <a:t>dots (pins) can be raised and lowered dynamically to allow any braille characters to be </a:t>
            </a:r>
            <a:r>
              <a:rPr lang="en-US" dirty="0" smtClean="0"/>
              <a:t>displayed</a:t>
            </a:r>
          </a:p>
          <a:p>
            <a:r>
              <a:rPr lang="en-US" b="1" dirty="0" smtClean="0"/>
              <a:t>Screen Magnifier software</a:t>
            </a:r>
          </a:p>
          <a:p>
            <a:r>
              <a:rPr lang="en-US" b="1" dirty="0" smtClean="0"/>
              <a:t>Visual alerts – for deaf users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b="1" dirty="0" smtClean="0"/>
              <a:t>Blind Navigation Exercise</a:t>
            </a:r>
          </a:p>
          <a:p>
            <a:pPr algn="ctr"/>
            <a:endParaRPr lang="en-US" dirty="0" smtClean="0"/>
          </a:p>
          <a:p>
            <a:r>
              <a:rPr lang="en-US" dirty="0" smtClean="0"/>
              <a:t>Turn off the IMAGES in your browser </a:t>
            </a:r>
          </a:p>
          <a:p>
            <a:pPr lvl="1"/>
            <a:r>
              <a:rPr lang="en-US" dirty="0" smtClean="0"/>
              <a:t>IE – Tools&gt;Internet Options&gt;Advanced&gt;Multimedia – uncheck “Show pictures”</a:t>
            </a:r>
          </a:p>
          <a:p>
            <a:pPr lvl="1"/>
            <a:r>
              <a:rPr lang="en-US" dirty="0" smtClean="0"/>
              <a:t>Chrome – click the three horizontal bars at the </a:t>
            </a:r>
            <a:r>
              <a:rPr lang="en-US" smtClean="0"/>
              <a:t>upper right&gt;Settings&gt;Show </a:t>
            </a:r>
            <a:r>
              <a:rPr lang="en-US" dirty="0" smtClean="0"/>
              <a:t>advanced settings&gt;Privacy&gt;Content settings&gt;Do not show any images</a:t>
            </a:r>
          </a:p>
          <a:p>
            <a:pPr lvl="1"/>
            <a:r>
              <a:rPr lang="en-US" dirty="0" smtClean="0"/>
              <a:t>Firefox – Tools&gt;Options&gt;Content&gt;uncheck Load images automatically</a:t>
            </a:r>
          </a:p>
          <a:p>
            <a:endParaRPr lang="en-US" dirty="0" smtClean="0"/>
          </a:p>
          <a:p>
            <a:r>
              <a:rPr lang="en-US" dirty="0" smtClean="0"/>
              <a:t>Go to </a:t>
            </a:r>
            <a:r>
              <a:rPr lang="en-US" dirty="0" smtClean="0">
                <a:hlinkClick r:id="rId2"/>
              </a:rPr>
              <a:t>www.nvcc.edu</a:t>
            </a:r>
            <a:r>
              <a:rPr lang="en-US" dirty="0" smtClean="0"/>
              <a:t> – What is missing when you turn off images – is this accessible in other ways?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2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describing accessibility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www.washington.edu/doit/Video/index.php?vid=35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91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ADA</a:t>
            </a:r>
            <a:r>
              <a:rPr lang="en-US" dirty="0"/>
              <a:t> – Americans with Disabilities Act 1990 – gives civil rights protections to individuals with disabilities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b="1" dirty="0" smtClean="0"/>
              <a:t>Section </a:t>
            </a:r>
            <a:r>
              <a:rPr lang="en-US" b="1" dirty="0"/>
              <a:t>508 </a:t>
            </a:r>
            <a:r>
              <a:rPr lang="en-US" b="1" dirty="0" smtClean="0"/>
              <a:t>(1998 amendment to the Rehabilitation Act of 1973)</a:t>
            </a:r>
            <a:r>
              <a:rPr lang="en-US" dirty="0" smtClean="0"/>
              <a:t>- </a:t>
            </a:r>
            <a:r>
              <a:rPr lang="en-US" dirty="0"/>
              <a:t>requires Federal agencies to make their electronic and information technology accessible to people with disabilities</a:t>
            </a:r>
            <a:r>
              <a:rPr lang="en-US" dirty="0" smtClean="0"/>
              <a:t>. Others may be subject to these requirements if they receive Federal funds.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</a:t>
            </a:r>
            <a:r>
              <a:rPr lang="en-US" dirty="0" smtClean="0"/>
              <a:t>accessibility mean </a:t>
            </a:r>
            <a:r>
              <a:rPr lang="en-US" dirty="0"/>
              <a:t>to my business?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lvl="0"/>
            <a:r>
              <a:rPr lang="en-US" dirty="0"/>
              <a:t>You want to gain and retain users, so compliance is a good idea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 smtClean="0"/>
              <a:t>Opens up a world of possibilities for the disabled population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11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Large, Loyal Market Is Waiting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</a:t>
            </a:r>
            <a:r>
              <a:rPr lang="en-US" dirty="0"/>
              <a:t>recent Harris Poll found that Americans with disabilities spend </a:t>
            </a:r>
            <a:r>
              <a:rPr lang="en-US" b="1" dirty="0"/>
              <a:t>twice as much</a:t>
            </a:r>
            <a:r>
              <a:rPr lang="en-US" dirty="0"/>
              <a:t> </a:t>
            </a:r>
            <a:r>
              <a:rPr lang="en-US" b="1" dirty="0"/>
              <a:t>time on the Internet</a:t>
            </a:r>
            <a:r>
              <a:rPr lang="en-US" dirty="0"/>
              <a:t> as those without disabilities. The Internet has given many disabled people easy access to news and information, more social interaction, and the ability to comparison shop. They are loyal, repeat customers.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You can earn their business with a few simple techniques that are quick, easy, and don't involve changing your basic page layout. </a:t>
            </a:r>
            <a:endParaRPr lang="en-US" dirty="0" smtClean="0"/>
          </a:p>
          <a:p>
            <a:endParaRPr lang="en-US" dirty="0" smtClean="0"/>
          </a:p>
          <a:p>
            <a:r>
              <a:rPr lang="en-US" sz="1400" dirty="0" smtClean="0"/>
              <a:t>Source: Thomason</a:t>
            </a:r>
            <a:r>
              <a:rPr lang="en-US" sz="1400" dirty="0"/>
              <a:t>, </a:t>
            </a:r>
            <a:r>
              <a:rPr lang="en-US" sz="1400" dirty="0" smtClean="0"/>
              <a:t>Larisa</a:t>
            </a:r>
            <a:r>
              <a:rPr lang="en-US" sz="1400" dirty="0"/>
              <a:t>. "Designing Accessible Web Pages for the Disabled." </a:t>
            </a:r>
            <a:r>
              <a:rPr lang="en-US" sz="1400" i="1" dirty="0"/>
              <a:t>Designing Accessible Web Pages for the Disabled</a:t>
            </a:r>
            <a:r>
              <a:rPr lang="en-US" sz="1400" dirty="0"/>
              <a:t>. Net </a:t>
            </a:r>
            <a:r>
              <a:rPr lang="en-US" sz="1400" dirty="0" smtClean="0"/>
              <a:t>Mechanic, December 2000. </a:t>
            </a:r>
            <a:r>
              <a:rPr lang="en-US" sz="1400" dirty="0"/>
              <a:t>&lt;http://www.netmechanic.com/news/vol3/design_no17.htm&gt;.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44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types of </a:t>
            </a:r>
            <a:r>
              <a:rPr lang="en-US" dirty="0" smtClean="0"/>
              <a:t>disabilities </a:t>
            </a:r>
            <a:r>
              <a:rPr lang="en-US" dirty="0"/>
              <a:t>we are talking about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lvl="0"/>
            <a:r>
              <a:rPr lang="en-US" sz="3600" dirty="0"/>
              <a:t>Visual impairment -  total or partial</a:t>
            </a:r>
          </a:p>
          <a:p>
            <a:pPr lvl="0"/>
            <a:r>
              <a:rPr lang="en-US" sz="3600" dirty="0"/>
              <a:t>Color blindness</a:t>
            </a:r>
          </a:p>
          <a:p>
            <a:pPr lvl="0"/>
            <a:r>
              <a:rPr lang="en-US" sz="3600" dirty="0"/>
              <a:t>Mobility </a:t>
            </a:r>
            <a:r>
              <a:rPr lang="en-US" sz="3600" dirty="0" smtClean="0"/>
              <a:t>issues</a:t>
            </a:r>
          </a:p>
          <a:p>
            <a:pPr lvl="0"/>
            <a:r>
              <a:rPr lang="en-US" sz="3600" dirty="0" smtClean="0"/>
              <a:t>Age Related Conditions</a:t>
            </a:r>
          </a:p>
          <a:p>
            <a:pPr marL="13716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83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Improve the Accessibility of Your Website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Poor Eyesight</a:t>
            </a:r>
          </a:p>
          <a:p>
            <a:pPr lvl="1"/>
            <a:r>
              <a:rPr lang="en-US" b="1" dirty="0" smtClean="0"/>
              <a:t>Don’t make the text too small</a:t>
            </a:r>
          </a:p>
          <a:p>
            <a:pPr lvl="1"/>
            <a:r>
              <a:rPr lang="en-US" b="1" dirty="0" smtClean="0"/>
              <a:t>Use relative font sizes</a:t>
            </a:r>
          </a:p>
          <a:p>
            <a:pPr lvl="1"/>
            <a:endParaRPr lang="en-US" b="1" dirty="0" smtClean="0"/>
          </a:p>
          <a:p>
            <a:r>
              <a:rPr lang="en-US" b="1" u="sng" dirty="0" smtClean="0"/>
              <a:t>Color blindness </a:t>
            </a:r>
            <a:r>
              <a:rPr lang="en-US" b="1" dirty="0" smtClean="0"/>
              <a:t>– 10% of males</a:t>
            </a:r>
          </a:p>
          <a:p>
            <a:pPr lvl="1"/>
            <a:r>
              <a:rPr lang="en-US" dirty="0" smtClean="0"/>
              <a:t>Do </a:t>
            </a:r>
            <a:r>
              <a:rPr lang="en-US" dirty="0"/>
              <a:t>not make your site dependent on </a:t>
            </a:r>
            <a:r>
              <a:rPr lang="en-US" dirty="0" smtClean="0"/>
              <a:t>colors (i.e. green-go and red-stop)</a:t>
            </a:r>
          </a:p>
          <a:p>
            <a:pPr lvl="1"/>
            <a:r>
              <a:rPr lang="en-US" b="1" dirty="0" smtClean="0"/>
              <a:t>Use contrasting colors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4379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site more accessible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u="sng" dirty="0"/>
              <a:t>Blindness</a:t>
            </a:r>
          </a:p>
          <a:p>
            <a:pPr lvl="1"/>
            <a:r>
              <a:rPr lang="en-US" b="1" dirty="0" smtClean="0"/>
              <a:t>Meaningful ALT </a:t>
            </a:r>
            <a:r>
              <a:rPr lang="en-US" b="1" dirty="0"/>
              <a:t>text on all </a:t>
            </a:r>
            <a:r>
              <a:rPr lang="en-US" b="1" dirty="0" smtClean="0"/>
              <a:t>non-trivial images</a:t>
            </a:r>
          </a:p>
          <a:p>
            <a:pPr lvl="1"/>
            <a:r>
              <a:rPr lang="en-US" b="1" dirty="0"/>
              <a:t>Use meaningful text for your </a:t>
            </a:r>
            <a:r>
              <a:rPr lang="en-US" b="1" dirty="0" smtClean="0"/>
              <a:t>links (no “click here”)</a:t>
            </a:r>
            <a:endParaRPr lang="en-US" b="1" dirty="0"/>
          </a:p>
          <a:p>
            <a:pPr lvl="1"/>
            <a:r>
              <a:rPr lang="en-US" b="1" dirty="0"/>
              <a:t>Do not make your page dependent on </a:t>
            </a:r>
            <a:r>
              <a:rPr lang="en-US" b="1" dirty="0" smtClean="0"/>
              <a:t>images</a:t>
            </a:r>
          </a:p>
          <a:p>
            <a:pPr lvl="1"/>
            <a:r>
              <a:rPr lang="en-US" b="1" dirty="0" smtClean="0"/>
              <a:t>Provide alternate navigation if site uses </a:t>
            </a:r>
            <a:r>
              <a:rPr lang="en-US" b="1" dirty="0" err="1" smtClean="0"/>
              <a:t>imagemaps</a:t>
            </a:r>
            <a:r>
              <a:rPr lang="en-US" b="1" dirty="0" smtClean="0"/>
              <a:t> for navigation</a:t>
            </a:r>
          </a:p>
          <a:p>
            <a:pPr lvl="1"/>
            <a:r>
              <a:rPr lang="en-US" b="1" dirty="0"/>
              <a:t>Put a "Skip to main content" link at the top of the </a:t>
            </a:r>
            <a:r>
              <a:rPr lang="en-US" b="1" dirty="0" smtClean="0"/>
              <a:t>page (skip link).</a:t>
            </a:r>
          </a:p>
          <a:p>
            <a:pPr lvl="1"/>
            <a:r>
              <a:rPr lang="en-US" b="1" dirty="0" smtClean="0"/>
              <a:t>If tabbing through form doesn’t result in logical order, specify tab index in form elements to change the order that tabbing produces</a:t>
            </a:r>
            <a:endParaRPr lang="en-US" b="1" dirty="0"/>
          </a:p>
          <a:p>
            <a:pPr lvl="1"/>
            <a:endParaRPr lang="en-US" b="1" dirty="0" smtClean="0"/>
          </a:p>
          <a:p>
            <a:pPr lvl="0"/>
            <a:r>
              <a:rPr lang="en-US" b="1" dirty="0" smtClean="0"/>
              <a:t>Check </a:t>
            </a:r>
            <a:r>
              <a:rPr lang="en-US" b="1" dirty="0"/>
              <a:t>your work.</a:t>
            </a:r>
            <a:r>
              <a:rPr lang="en-US" dirty="0"/>
              <a:t> </a:t>
            </a:r>
            <a:r>
              <a:rPr lang="en-US" u="sng" dirty="0">
                <a:hlinkClick r:id="rId2"/>
              </a:rPr>
              <a:t>Validate</a:t>
            </a:r>
            <a:r>
              <a:rPr lang="en-US" dirty="0"/>
              <a:t>. Use tools, checklist, and guidelines at </a:t>
            </a:r>
            <a:r>
              <a:rPr lang="en-US" u="sng" dirty="0">
                <a:hlinkClick r:id="rId3"/>
              </a:rPr>
              <a:t>http://</a:t>
            </a:r>
            <a:r>
              <a:rPr lang="en-US" u="sng" dirty="0" smtClean="0">
                <a:hlinkClick r:id="rId3"/>
              </a:rPr>
              <a:t>www.w3.org/TR/WCAG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7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W3C and WAI?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WAI (web accessibility </a:t>
            </a:r>
            <a:r>
              <a:rPr lang="en-US" b="1" dirty="0" smtClean="0"/>
              <a:t>initiative)</a:t>
            </a:r>
            <a:r>
              <a:rPr lang="en-US" dirty="0" smtClean="0"/>
              <a:t> </a:t>
            </a:r>
            <a:r>
              <a:rPr lang="en-US" dirty="0"/>
              <a:t>works with organizations around the world to develop strategies, guidelines, and resources to help make the Web accessible to people with disabilities</a:t>
            </a:r>
            <a:r>
              <a:rPr lang="en-US" dirty="0" smtClean="0"/>
              <a:t>.</a:t>
            </a:r>
          </a:p>
          <a:p>
            <a:endParaRPr lang="en-US" sz="4000" dirty="0"/>
          </a:p>
          <a:p>
            <a:pPr lvl="0"/>
            <a:r>
              <a:rPr lang="en-US" dirty="0"/>
              <a:t>What is </a:t>
            </a:r>
            <a:r>
              <a:rPr lang="en-US" b="1" dirty="0"/>
              <a:t>W3C</a:t>
            </a:r>
            <a:r>
              <a:rPr lang="en-US" dirty="0"/>
              <a:t> - The World Wide Web Consortium (W3C) is an international community where organizations and the public work together to web standards.</a:t>
            </a:r>
            <a:endParaRPr lang="en-US" sz="3600" dirty="0"/>
          </a:p>
          <a:p>
            <a:pPr lvl="1"/>
            <a:r>
              <a:rPr lang="en-US" dirty="0"/>
              <a:t>protocols</a:t>
            </a:r>
            <a:endParaRPr lang="en-US" sz="3200" dirty="0"/>
          </a:p>
          <a:p>
            <a:pPr lvl="1"/>
            <a:r>
              <a:rPr lang="en-US" dirty="0"/>
              <a:t>standards</a:t>
            </a:r>
            <a:endParaRPr lang="en-US" sz="3200" dirty="0"/>
          </a:p>
          <a:p>
            <a:pPr lvl="1"/>
            <a:r>
              <a:rPr lang="en-US" dirty="0"/>
              <a:t>html</a:t>
            </a:r>
            <a:endParaRPr lang="en-US" sz="3200" dirty="0"/>
          </a:p>
          <a:p>
            <a:pPr lvl="1"/>
            <a:r>
              <a:rPr lang="en-US" dirty="0" err="1"/>
              <a:t>css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68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574</TotalTime>
  <Words>579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Corbel</vt:lpstr>
      <vt:lpstr>Wingdings 2</vt:lpstr>
      <vt:lpstr>Deluxe</vt:lpstr>
      <vt:lpstr>Web acCEssibility REVISED DECEMBER 4, 2013</vt:lpstr>
      <vt:lpstr>Video describing accessibility issues</vt:lpstr>
      <vt:lpstr>Legal requirements</vt:lpstr>
      <vt:lpstr>What does accessibility mean to my business?  </vt:lpstr>
      <vt:lpstr>A Large, Loyal Market Is Waiting</vt:lpstr>
      <vt:lpstr>What types of disabilities we are talking about?</vt:lpstr>
      <vt:lpstr>How to Improve the Accessibility of Your Website</vt:lpstr>
      <vt:lpstr>Making site more accessible</vt:lpstr>
      <vt:lpstr>What is W3C and WAI?</vt:lpstr>
      <vt:lpstr>Devices that Assist Users</vt:lpstr>
      <vt:lpstr>Accessibility Exercise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good web design</dc:title>
  <dc:creator>Tim Eichers</dc:creator>
  <cp:lastModifiedBy>Microsoft account</cp:lastModifiedBy>
  <cp:revision>33</cp:revision>
  <dcterms:created xsi:type="dcterms:W3CDTF">2011-09-06T01:44:35Z</dcterms:created>
  <dcterms:modified xsi:type="dcterms:W3CDTF">2013-12-04T22:59:07Z</dcterms:modified>
</cp:coreProperties>
</file>