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3"/>
  </p:notesMasterIdLst>
  <p:sldIdLst>
    <p:sldId id="259" r:id="rId2"/>
    <p:sldId id="263" r:id="rId3"/>
    <p:sldId id="264" r:id="rId4"/>
    <p:sldId id="261" r:id="rId5"/>
    <p:sldId id="257" r:id="rId6"/>
    <p:sldId id="260" r:id="rId7"/>
    <p:sldId id="265" r:id="rId8"/>
    <p:sldId id="266" r:id="rId9"/>
    <p:sldId id="267" r:id="rId10"/>
    <p:sldId id="269" r:id="rId11"/>
    <p:sldId id="268"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1614" y="-78"/>
      </p:cViewPr>
      <p:guideLst>
        <p:guide orient="horz" pos="2160"/>
        <p:guide pos="2880"/>
      </p:guideLst>
    </p:cSldViewPr>
  </p:slideViewPr>
  <p:notesTextViewPr>
    <p:cViewPr>
      <p:scale>
        <a:sx n="100" d="100"/>
        <a:sy n="100" d="100"/>
      </p:scale>
      <p:origin x="0" y="0"/>
    </p:cViewPr>
  </p:notesTextViewPr>
  <p:notesViewPr>
    <p:cSldViewPr>
      <p:cViewPr varScale="1">
        <p:scale>
          <a:sx n="60" d="100"/>
          <a:sy n="60" d="100"/>
        </p:scale>
        <p:origin x="-2478"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792B776-27C6-42C2-A8A1-19D33386B48C}" type="datetimeFigureOut">
              <a:rPr lang="en-US" smtClean="0"/>
              <a:t>4/29/2014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3BC830-3E79-480A-8FE2-E24C74564AB4}" type="slidenum">
              <a:rPr lang="en-US" smtClean="0"/>
              <a:t>‹#›</a:t>
            </a:fld>
            <a:endParaRPr lang="en-US"/>
          </a:p>
        </p:txBody>
      </p:sp>
    </p:spTree>
    <p:extLst>
      <p:ext uri="{BB962C8B-B14F-4D97-AF65-F5344CB8AC3E}">
        <p14:creationId xmlns:p14="http://schemas.microsoft.com/office/powerpoint/2010/main" val="25975359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Mention how .ADULT could be a solution to minors viewing adult material. </a:t>
            </a:r>
            <a:endParaRPr lang="en-US" dirty="0"/>
          </a:p>
        </p:txBody>
      </p:sp>
      <p:sp>
        <p:nvSpPr>
          <p:cNvPr id="4" name="Slide Number Placeholder 3"/>
          <p:cNvSpPr>
            <a:spLocks noGrp="1"/>
          </p:cNvSpPr>
          <p:nvPr>
            <p:ph type="sldNum" sz="quarter" idx="10"/>
          </p:nvPr>
        </p:nvSpPr>
        <p:spPr/>
        <p:txBody>
          <a:bodyPr/>
          <a:lstStyle/>
          <a:p>
            <a:fld id="{B43BC830-3E79-480A-8FE2-E24C74564AB4}" type="slidenum">
              <a:rPr lang="en-US" smtClean="0"/>
              <a:t>5</a:t>
            </a:fld>
            <a:endParaRPr lang="en-US"/>
          </a:p>
        </p:txBody>
      </p:sp>
    </p:spTree>
    <p:extLst>
      <p:ext uri="{BB962C8B-B14F-4D97-AF65-F5344CB8AC3E}">
        <p14:creationId xmlns:p14="http://schemas.microsoft.com/office/powerpoint/2010/main" val="32923398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extLst/>
          </a:lstStyle>
          <a:p>
            <a:fld id="{6E38AB63-EEAF-437F-8D96-EE86D422917D}" type="datetime1">
              <a:rPr lang="en-US" smtClean="0"/>
              <a:t>4/29/2014</a:t>
            </a:fld>
            <a:endParaRPr lang="en-US"/>
          </a:p>
        </p:txBody>
      </p:sp>
      <p:sp>
        <p:nvSpPr>
          <p:cNvPr id="17" name="Footer Placeholder 16"/>
          <p:cNvSpPr>
            <a:spLocks noGrp="1"/>
          </p:cNvSpPr>
          <p:nvPr>
            <p:ph type="ftr" sz="quarter" idx="11"/>
          </p:nvPr>
        </p:nvSpPr>
        <p:spPr/>
        <p:txBody>
          <a:bodyPr/>
          <a:lstStyle>
            <a:extLst/>
          </a:lstStyle>
          <a:p>
            <a:r>
              <a:rPr lang="en-US" smtClean="0"/>
              <a:t>Chapter 1: The Environment and the Tools</a:t>
            </a:r>
            <a:endParaRPr lang="en-US"/>
          </a:p>
        </p:txBody>
      </p:sp>
      <p:sp>
        <p:nvSpPr>
          <p:cNvPr id="29" name="Slide Number Placeholder 28"/>
          <p:cNvSpPr>
            <a:spLocks noGrp="1"/>
          </p:cNvSpPr>
          <p:nvPr>
            <p:ph type="sldNum" sz="quarter" idx="12"/>
          </p:nvPr>
        </p:nvSpPr>
        <p:spPr/>
        <p:txBody>
          <a:bodyPr/>
          <a:lstStyle>
            <a:extLst/>
          </a:lstStyle>
          <a:p>
            <a:fld id="{5F315FEF-D2D1-4862-BAEB-F9AEA2AA234C}" type="slidenum">
              <a:rPr lang="en-US" smtClean="0"/>
              <a:t>‹#›</a:t>
            </a:fld>
            <a:endParaRPr lang="en-US"/>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791DBD1-944F-4BD6-B6D4-5B63959E7FC0}" type="datetime1">
              <a:rPr lang="en-US" smtClean="0"/>
              <a:t>4/29/2014</a:t>
            </a:fld>
            <a:endParaRPr lang="en-US"/>
          </a:p>
        </p:txBody>
      </p:sp>
      <p:sp>
        <p:nvSpPr>
          <p:cNvPr id="5" name="Footer Placeholder 4"/>
          <p:cNvSpPr>
            <a:spLocks noGrp="1"/>
          </p:cNvSpPr>
          <p:nvPr>
            <p:ph type="ftr" sz="quarter" idx="11"/>
          </p:nvPr>
        </p:nvSpPr>
        <p:spPr/>
        <p:txBody>
          <a:bodyPr/>
          <a:lstStyle>
            <a:extLst/>
          </a:lstStyle>
          <a:p>
            <a:r>
              <a:rPr lang="en-US" smtClean="0"/>
              <a:t>Chapter 1: The Environment and the Tools</a:t>
            </a:r>
            <a:endParaRPr lang="en-US"/>
          </a:p>
        </p:txBody>
      </p:sp>
      <p:sp>
        <p:nvSpPr>
          <p:cNvPr id="6" name="Slide Number Placeholder 5"/>
          <p:cNvSpPr>
            <a:spLocks noGrp="1"/>
          </p:cNvSpPr>
          <p:nvPr>
            <p:ph type="sldNum" sz="quarter" idx="12"/>
          </p:nvPr>
        </p:nvSpPr>
        <p:spPr/>
        <p:txBody>
          <a:bodyPr/>
          <a:lstStyle>
            <a:extLst/>
          </a:lstStyle>
          <a:p>
            <a:fld id="{5F315FEF-D2D1-4862-BAEB-F9AEA2AA234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39"/>
            <a:ext cx="58674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D558C7-5384-426D-9ADB-C61D768770CE}" type="datetime1">
              <a:rPr lang="en-US" smtClean="0"/>
              <a:t>4/29/2014</a:t>
            </a:fld>
            <a:endParaRPr lang="en-US"/>
          </a:p>
        </p:txBody>
      </p:sp>
      <p:sp>
        <p:nvSpPr>
          <p:cNvPr id="5" name="Footer Placeholder 4"/>
          <p:cNvSpPr>
            <a:spLocks noGrp="1"/>
          </p:cNvSpPr>
          <p:nvPr>
            <p:ph type="ftr" sz="quarter" idx="11"/>
          </p:nvPr>
        </p:nvSpPr>
        <p:spPr/>
        <p:txBody>
          <a:bodyPr/>
          <a:lstStyle>
            <a:extLst/>
          </a:lstStyle>
          <a:p>
            <a:r>
              <a:rPr lang="en-US" smtClean="0"/>
              <a:t>Chapter 1: The Environment and the Tools</a:t>
            </a:r>
            <a:endParaRPr lang="en-US"/>
          </a:p>
        </p:txBody>
      </p:sp>
      <p:sp>
        <p:nvSpPr>
          <p:cNvPr id="6" name="Slide Number Placeholder 5"/>
          <p:cNvSpPr>
            <a:spLocks noGrp="1"/>
          </p:cNvSpPr>
          <p:nvPr>
            <p:ph type="sldNum" sz="quarter" idx="12"/>
          </p:nvPr>
        </p:nvSpPr>
        <p:spPr/>
        <p:txBody>
          <a:bodyPr/>
          <a:lstStyle>
            <a:extLst/>
          </a:lstStyle>
          <a:p>
            <a:fld id="{5F315FEF-D2D1-4862-BAEB-F9AEA2AA234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1889D31-3B79-4D66-B564-DDB5D4122505}" type="datetime1">
              <a:rPr lang="en-US" smtClean="0"/>
              <a:t>4/29/2014</a:t>
            </a:fld>
            <a:endParaRPr lang="en-US"/>
          </a:p>
        </p:txBody>
      </p:sp>
      <p:sp>
        <p:nvSpPr>
          <p:cNvPr id="5" name="Footer Placeholder 4"/>
          <p:cNvSpPr>
            <a:spLocks noGrp="1"/>
          </p:cNvSpPr>
          <p:nvPr>
            <p:ph type="ftr" sz="quarter" idx="11"/>
          </p:nvPr>
        </p:nvSpPr>
        <p:spPr/>
        <p:txBody>
          <a:bodyPr/>
          <a:lstStyle>
            <a:extLst/>
          </a:lstStyle>
          <a:p>
            <a:r>
              <a:rPr lang="en-US" smtClean="0"/>
              <a:t>Chapter 1: The Environment and the Tools</a:t>
            </a:r>
            <a:endParaRPr lang="en-US"/>
          </a:p>
        </p:txBody>
      </p:sp>
      <p:sp>
        <p:nvSpPr>
          <p:cNvPr id="6" name="Slide Number Placeholder 5"/>
          <p:cNvSpPr>
            <a:spLocks noGrp="1"/>
          </p:cNvSpPr>
          <p:nvPr>
            <p:ph type="sldNum" sz="quarter" idx="12"/>
          </p:nvPr>
        </p:nvSpPr>
        <p:spPr/>
        <p:txBody>
          <a:bodyPr/>
          <a:lstStyle>
            <a:extLst/>
          </a:lstStyle>
          <a:p>
            <a:fld id="{5F315FEF-D2D1-4862-BAEB-F9AEA2AA234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90DCF27E-C0EB-48FF-B8A2-154A425B8DE1}" type="datetime1">
              <a:rPr lang="en-US" smtClean="0"/>
              <a:t>4/29/2014</a:t>
            </a:fld>
            <a:endParaRPr lang="en-US"/>
          </a:p>
        </p:txBody>
      </p:sp>
      <p:sp>
        <p:nvSpPr>
          <p:cNvPr id="5" name="Footer Placeholder 4"/>
          <p:cNvSpPr>
            <a:spLocks noGrp="1"/>
          </p:cNvSpPr>
          <p:nvPr>
            <p:ph type="ftr" sz="quarter" idx="11"/>
          </p:nvPr>
        </p:nvSpPr>
        <p:spPr/>
        <p:txBody>
          <a:bodyPr/>
          <a:lstStyle>
            <a:extLst/>
          </a:lstStyle>
          <a:p>
            <a:r>
              <a:rPr lang="en-US" smtClean="0"/>
              <a:t>Chapter 1: The Environment and the Tools</a:t>
            </a:r>
            <a:endParaRPr lang="en-US"/>
          </a:p>
        </p:txBody>
      </p:sp>
      <p:sp>
        <p:nvSpPr>
          <p:cNvPr id="6" name="Slide Number Placeholder 5"/>
          <p:cNvSpPr>
            <a:spLocks noGrp="1"/>
          </p:cNvSpPr>
          <p:nvPr>
            <p:ph type="sldNum" sz="quarter" idx="12"/>
          </p:nvPr>
        </p:nvSpPr>
        <p:spPr/>
        <p:txBody>
          <a:bodyPr/>
          <a:lstStyle>
            <a:extLst/>
          </a:lstStyle>
          <a:p>
            <a:fld id="{5F315FEF-D2D1-4862-BAEB-F9AEA2AA234C}" type="slidenum">
              <a:rPr lang="en-US" smtClean="0"/>
              <a:t>‹#›</a:t>
            </a:fld>
            <a:endParaRPr lang="en-US"/>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n-US" smtClean="0"/>
              <a:t>Click to edit Master title style</a:t>
            </a:r>
            <a:endParaRPr kumimoji="0" lang="en-US"/>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716FAE3-B5A5-4271-9F38-F504A866A718}" type="datetime1">
              <a:rPr lang="en-US" smtClean="0"/>
              <a:t>4/29/2014</a:t>
            </a:fld>
            <a:endParaRPr lang="en-US"/>
          </a:p>
        </p:txBody>
      </p:sp>
      <p:sp>
        <p:nvSpPr>
          <p:cNvPr id="6" name="Footer Placeholder 5"/>
          <p:cNvSpPr>
            <a:spLocks noGrp="1"/>
          </p:cNvSpPr>
          <p:nvPr>
            <p:ph type="ftr" sz="quarter" idx="11"/>
          </p:nvPr>
        </p:nvSpPr>
        <p:spPr/>
        <p:txBody>
          <a:bodyPr/>
          <a:lstStyle>
            <a:extLst/>
          </a:lstStyle>
          <a:p>
            <a:r>
              <a:rPr lang="en-US" smtClean="0"/>
              <a:t>Chapter 1: The Environment and the Tools</a:t>
            </a:r>
            <a:endParaRPr lang="en-US"/>
          </a:p>
        </p:txBody>
      </p:sp>
      <p:sp>
        <p:nvSpPr>
          <p:cNvPr id="7" name="Slide Number Placeholder 6"/>
          <p:cNvSpPr>
            <a:spLocks noGrp="1"/>
          </p:cNvSpPr>
          <p:nvPr>
            <p:ph type="sldNum" sz="quarter" idx="12"/>
          </p:nvPr>
        </p:nvSpPr>
        <p:spPr/>
        <p:txBody>
          <a:bodyPr/>
          <a:lstStyle>
            <a:extLst/>
          </a:lstStyle>
          <a:p>
            <a:fld id="{5F315FEF-D2D1-4862-BAEB-F9AEA2AA234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A398434C-4032-46FB-99BC-FA76A6DC9E90}" type="datetime1">
              <a:rPr lang="en-US" smtClean="0"/>
              <a:t>4/29/2014</a:t>
            </a:fld>
            <a:endParaRPr lang="en-US"/>
          </a:p>
        </p:txBody>
      </p:sp>
      <p:sp>
        <p:nvSpPr>
          <p:cNvPr id="8" name="Footer Placeholder 7"/>
          <p:cNvSpPr>
            <a:spLocks noGrp="1"/>
          </p:cNvSpPr>
          <p:nvPr>
            <p:ph type="ftr" sz="quarter" idx="11"/>
          </p:nvPr>
        </p:nvSpPr>
        <p:spPr/>
        <p:txBody>
          <a:bodyPr/>
          <a:lstStyle>
            <a:extLst/>
          </a:lstStyle>
          <a:p>
            <a:r>
              <a:rPr lang="en-US" smtClean="0"/>
              <a:t>Chapter 1: The Environment and the Tools</a:t>
            </a:r>
            <a:endParaRPr lang="en-US"/>
          </a:p>
        </p:txBody>
      </p:sp>
      <p:sp>
        <p:nvSpPr>
          <p:cNvPr id="9" name="Slide Number Placeholder 8"/>
          <p:cNvSpPr>
            <a:spLocks noGrp="1"/>
          </p:cNvSpPr>
          <p:nvPr>
            <p:ph type="sldNum" sz="quarter" idx="12"/>
          </p:nvPr>
        </p:nvSpPr>
        <p:spPr/>
        <p:txBody>
          <a:bodyPr/>
          <a:lstStyle>
            <a:extLst/>
          </a:lstStyle>
          <a:p>
            <a:fld id="{5F315FEF-D2D1-4862-BAEB-F9AEA2AA234C}" type="slidenum">
              <a:rPr lang="en-US" smtClean="0"/>
              <a:t>‹#›</a:t>
            </a:fld>
            <a:endParaRPr lang="en-US"/>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7C0D7598-7CD2-4DF3-B127-AF976171D35F}" type="datetime1">
              <a:rPr lang="en-US" smtClean="0"/>
              <a:t>4/29/2014</a:t>
            </a:fld>
            <a:endParaRPr lang="en-US"/>
          </a:p>
        </p:txBody>
      </p:sp>
      <p:sp>
        <p:nvSpPr>
          <p:cNvPr id="4" name="Footer Placeholder 3"/>
          <p:cNvSpPr>
            <a:spLocks noGrp="1"/>
          </p:cNvSpPr>
          <p:nvPr>
            <p:ph type="ftr" sz="quarter" idx="11"/>
          </p:nvPr>
        </p:nvSpPr>
        <p:spPr/>
        <p:txBody>
          <a:bodyPr/>
          <a:lstStyle>
            <a:extLst/>
          </a:lstStyle>
          <a:p>
            <a:r>
              <a:rPr lang="en-US" smtClean="0"/>
              <a:t>Chapter 1: The Environment and the Tools</a:t>
            </a:r>
            <a:endParaRPr lang="en-US"/>
          </a:p>
        </p:txBody>
      </p:sp>
      <p:sp>
        <p:nvSpPr>
          <p:cNvPr id="5" name="Slide Number Placeholder 4"/>
          <p:cNvSpPr>
            <a:spLocks noGrp="1"/>
          </p:cNvSpPr>
          <p:nvPr>
            <p:ph type="sldNum" sz="quarter" idx="12"/>
          </p:nvPr>
        </p:nvSpPr>
        <p:spPr/>
        <p:txBody>
          <a:bodyPr/>
          <a:lstStyle>
            <a:extLst/>
          </a:lstStyle>
          <a:p>
            <a:fld id="{5F315FEF-D2D1-4862-BAEB-F9AEA2AA234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7D7EBB0E-EB0D-499E-8A04-D33F7FB21DDE}" type="datetime1">
              <a:rPr lang="en-US" smtClean="0"/>
              <a:t>4/29/2014</a:t>
            </a:fld>
            <a:endParaRPr lang="en-US"/>
          </a:p>
        </p:txBody>
      </p:sp>
      <p:sp>
        <p:nvSpPr>
          <p:cNvPr id="3" name="Footer Placeholder 2"/>
          <p:cNvSpPr>
            <a:spLocks noGrp="1"/>
          </p:cNvSpPr>
          <p:nvPr>
            <p:ph type="ftr" sz="quarter" idx="11"/>
          </p:nvPr>
        </p:nvSpPr>
        <p:spPr/>
        <p:txBody>
          <a:bodyPr/>
          <a:lstStyle>
            <a:extLst/>
          </a:lstStyle>
          <a:p>
            <a:r>
              <a:rPr lang="en-US" smtClean="0"/>
              <a:t>Chapter 1: The Environment and the Tools</a:t>
            </a:r>
            <a:endParaRPr lang="en-US"/>
          </a:p>
        </p:txBody>
      </p:sp>
      <p:sp>
        <p:nvSpPr>
          <p:cNvPr id="4" name="Slide Number Placeholder 3"/>
          <p:cNvSpPr>
            <a:spLocks noGrp="1"/>
          </p:cNvSpPr>
          <p:nvPr>
            <p:ph type="sldNum" sz="quarter" idx="12"/>
          </p:nvPr>
        </p:nvSpPr>
        <p:spPr/>
        <p:txBody>
          <a:bodyPr/>
          <a:lstStyle>
            <a:extLst/>
          </a:lstStyle>
          <a:p>
            <a:fld id="{5F315FEF-D2D1-4862-BAEB-F9AEA2AA234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57FD071-78A4-4B86-B7E9-E24F2F8D4C8B}" type="datetime1">
              <a:rPr lang="en-US" smtClean="0"/>
              <a:t>4/29/2014</a:t>
            </a:fld>
            <a:endParaRPr lang="en-US"/>
          </a:p>
        </p:txBody>
      </p:sp>
      <p:sp>
        <p:nvSpPr>
          <p:cNvPr id="6" name="Footer Placeholder 5"/>
          <p:cNvSpPr>
            <a:spLocks noGrp="1"/>
          </p:cNvSpPr>
          <p:nvPr>
            <p:ph type="ftr" sz="quarter" idx="11"/>
          </p:nvPr>
        </p:nvSpPr>
        <p:spPr/>
        <p:txBody>
          <a:bodyPr/>
          <a:lstStyle>
            <a:extLst/>
          </a:lstStyle>
          <a:p>
            <a:r>
              <a:rPr lang="en-US" smtClean="0"/>
              <a:t>Chapter 1: The Environment and the Tools</a:t>
            </a:r>
            <a:endParaRPr lang="en-US"/>
          </a:p>
        </p:txBody>
      </p:sp>
      <p:sp>
        <p:nvSpPr>
          <p:cNvPr id="7" name="Slide Number Placeholder 6"/>
          <p:cNvSpPr>
            <a:spLocks noGrp="1"/>
          </p:cNvSpPr>
          <p:nvPr>
            <p:ph type="sldNum" sz="quarter" idx="12"/>
          </p:nvPr>
        </p:nvSpPr>
        <p:spPr/>
        <p:txBody>
          <a:bodyPr/>
          <a:lstStyle>
            <a:extLst/>
          </a:lstStyle>
          <a:p>
            <a:fld id="{5F315FEF-D2D1-4862-BAEB-F9AEA2AA234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n-US" smtClean="0"/>
              <a:t>Click icon to add picture</a:t>
            </a:r>
            <a:endParaRPr kumimoji="0" lang="en-US"/>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extLst/>
          </a:lstStyle>
          <a:p>
            <a:fld id="{BFDCDCCE-429F-4791-93A1-6DD066FD1EF8}" type="datetime1">
              <a:rPr lang="en-US" smtClean="0"/>
              <a:t>4/29/2014</a:t>
            </a:fld>
            <a:endParaRPr lang="en-US"/>
          </a:p>
        </p:txBody>
      </p:sp>
      <p:sp>
        <p:nvSpPr>
          <p:cNvPr id="6" name="Footer Placeholder 5"/>
          <p:cNvSpPr>
            <a:spLocks noGrp="1"/>
          </p:cNvSpPr>
          <p:nvPr>
            <p:ph type="ftr" sz="quarter" idx="11"/>
          </p:nvPr>
        </p:nvSpPr>
        <p:spPr>
          <a:xfrm>
            <a:off x="914400" y="55499"/>
            <a:ext cx="5562600" cy="365125"/>
          </a:xfrm>
        </p:spPr>
        <p:txBody>
          <a:bodyPr/>
          <a:lstStyle>
            <a:extLst/>
          </a:lstStyle>
          <a:p>
            <a:r>
              <a:rPr lang="en-US" smtClean="0"/>
              <a:t>Chapter 1: The Environment and the Tools</a:t>
            </a:r>
            <a:endParaRPr lang="en-US"/>
          </a:p>
        </p:txBody>
      </p:sp>
      <p:sp>
        <p:nvSpPr>
          <p:cNvPr id="7" name="Slide Number Placeholder 6"/>
          <p:cNvSpPr>
            <a:spLocks noGrp="1"/>
          </p:cNvSpPr>
          <p:nvPr>
            <p:ph type="sldNum" sz="quarter" idx="12"/>
          </p:nvPr>
        </p:nvSpPr>
        <p:spPr>
          <a:xfrm>
            <a:off x="8610600" y="55499"/>
            <a:ext cx="457200" cy="365125"/>
          </a:xfrm>
        </p:spPr>
        <p:txBody>
          <a:bodyPr/>
          <a:lstStyle>
            <a:extLst/>
          </a:lstStyle>
          <a:p>
            <a:fld id="{5F315FEF-D2D1-4862-BAEB-F9AEA2AA234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C91FF8F9-7A76-4E80-A1D6-1DC20FDA015D}" type="datetime1">
              <a:rPr lang="en-US" smtClean="0"/>
              <a:t>4/29/2014</a:t>
            </a:fld>
            <a:endParaRPr lang="en-US"/>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r>
              <a:rPr lang="en-US" smtClean="0"/>
              <a:t>Chapter 1: The Environment and the Tools</a:t>
            </a:r>
            <a:endParaRPr lang="en-US"/>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5F315FEF-D2D1-4862-BAEB-F9AEA2AA234C}"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newgtlds.icann.org/en/program-status/delegated-strings" TargetMode="External"/><Relationship Id="rId2" Type="http://schemas.openxmlformats.org/officeDocument/2006/relationships/hyperlink" Target="http://newgtlds.icann.org/en/"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5F315FEF-D2D1-4862-BAEB-F9AEA2AA234C}" type="slidenum">
              <a:rPr lang="en-US" smtClean="0"/>
              <a:t>1</a:t>
            </a:fld>
            <a:endParaRPr lang="en-US"/>
          </a:p>
        </p:txBody>
      </p:sp>
      <p:sp>
        <p:nvSpPr>
          <p:cNvPr id="2" name="Title 1"/>
          <p:cNvSpPr>
            <a:spLocks noGrp="1"/>
          </p:cNvSpPr>
          <p:nvPr>
            <p:ph type="ctrTitle"/>
          </p:nvPr>
        </p:nvSpPr>
        <p:spPr/>
        <p:txBody>
          <a:bodyPr/>
          <a:lstStyle/>
          <a:p>
            <a:r>
              <a:rPr lang="en-US" dirty="0" smtClean="0"/>
              <a:t>Domain Registration</a:t>
            </a:r>
            <a:br>
              <a:rPr lang="en-US" dirty="0" smtClean="0"/>
            </a:br>
            <a:r>
              <a:rPr lang="en-US" dirty="0" smtClean="0"/>
              <a:t>Copyrights and Patents</a:t>
            </a:r>
            <a:endParaRPr lang="en-US" dirty="0"/>
          </a:p>
        </p:txBody>
      </p:sp>
      <p:sp>
        <p:nvSpPr>
          <p:cNvPr id="3" name="Subtitle 2"/>
          <p:cNvSpPr>
            <a:spLocks noGrp="1"/>
          </p:cNvSpPr>
          <p:nvPr>
            <p:ph type="subTitle" idx="1"/>
          </p:nvPr>
        </p:nvSpPr>
        <p:spPr/>
        <p:txBody>
          <a:bodyPr>
            <a:normAutofit/>
          </a:bodyPr>
          <a:lstStyle/>
          <a:p>
            <a:r>
              <a:rPr lang="en-US" dirty="0" smtClean="0"/>
              <a:t>Revised: April </a:t>
            </a:r>
            <a:r>
              <a:rPr lang="en-US" dirty="0" smtClean="0"/>
              <a:t>29, </a:t>
            </a:r>
            <a:r>
              <a:rPr lang="en-US" dirty="0" smtClean="0"/>
              <a:t>2013</a:t>
            </a:r>
            <a:endParaRPr lang="en-US" dirty="0"/>
          </a:p>
        </p:txBody>
      </p:sp>
    </p:spTree>
    <p:extLst>
      <p:ext uri="{BB962C8B-B14F-4D97-AF65-F5344CB8AC3E}">
        <p14:creationId xmlns:p14="http://schemas.microsoft.com/office/powerpoint/2010/main" val="22031236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Fair Use Doctrine</a:t>
            </a:r>
            <a:endParaRPr lang="en-US" dirty="0"/>
          </a:p>
        </p:txBody>
      </p:sp>
      <p:sp>
        <p:nvSpPr>
          <p:cNvPr id="3" name="Content Placeholder 2"/>
          <p:cNvSpPr>
            <a:spLocks noGrp="1"/>
          </p:cNvSpPr>
          <p:nvPr>
            <p:ph idx="1"/>
          </p:nvPr>
        </p:nvSpPr>
        <p:spPr/>
        <p:txBody>
          <a:bodyPr/>
          <a:lstStyle/>
          <a:p>
            <a:r>
              <a:rPr lang="en-US" dirty="0" smtClean="0"/>
              <a:t>Permits some copying and distribution without permission of the copyright holder</a:t>
            </a:r>
          </a:p>
          <a:p>
            <a:r>
              <a:rPr lang="en-US" dirty="0" smtClean="0"/>
              <a:t>Factors in fair use analysis:</a:t>
            </a:r>
          </a:p>
          <a:p>
            <a:pPr lvl="1"/>
            <a:r>
              <a:rPr lang="en-US" dirty="0" smtClean="0"/>
              <a:t>The purpose and character of one's use</a:t>
            </a:r>
          </a:p>
          <a:p>
            <a:pPr lvl="1"/>
            <a:r>
              <a:rPr lang="en-US" dirty="0" smtClean="0"/>
              <a:t>The nature of the copyrighted work</a:t>
            </a:r>
          </a:p>
          <a:p>
            <a:pPr lvl="1"/>
            <a:r>
              <a:rPr lang="en-US" dirty="0" smtClean="0"/>
              <a:t>What amount and proportion of the whole work was taken, and</a:t>
            </a:r>
          </a:p>
          <a:p>
            <a:pPr lvl="1"/>
            <a:r>
              <a:rPr lang="en-US" dirty="0" smtClean="0"/>
              <a:t>The effect of the use upon the potential market for or value of the copyrighted work</a:t>
            </a:r>
            <a:endParaRPr lang="en-US" dirty="0"/>
          </a:p>
        </p:txBody>
      </p:sp>
      <p:sp>
        <p:nvSpPr>
          <p:cNvPr id="4" name="Slide Number Placeholder 3"/>
          <p:cNvSpPr>
            <a:spLocks noGrp="1"/>
          </p:cNvSpPr>
          <p:nvPr>
            <p:ph type="sldNum" sz="quarter" idx="12"/>
          </p:nvPr>
        </p:nvSpPr>
        <p:spPr/>
        <p:txBody>
          <a:bodyPr/>
          <a:lstStyle/>
          <a:p>
            <a:fld id="{5F315FEF-D2D1-4862-BAEB-F9AEA2AA234C}" type="slidenum">
              <a:rPr lang="en-US" smtClean="0"/>
              <a:t>10</a:t>
            </a:fld>
            <a:endParaRPr lang="en-US"/>
          </a:p>
        </p:txBody>
      </p:sp>
    </p:spTree>
    <p:extLst>
      <p:ext uri="{BB962C8B-B14F-4D97-AF65-F5344CB8AC3E}">
        <p14:creationId xmlns:p14="http://schemas.microsoft.com/office/powerpoint/2010/main" val="22557799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Patents</a:t>
            </a:r>
            <a:endParaRPr lang="en-US" dirty="0"/>
          </a:p>
        </p:txBody>
      </p:sp>
      <p:sp>
        <p:nvSpPr>
          <p:cNvPr id="3" name="Content Placeholder 2"/>
          <p:cNvSpPr>
            <a:spLocks noGrp="1"/>
          </p:cNvSpPr>
          <p:nvPr>
            <p:ph idx="1"/>
          </p:nvPr>
        </p:nvSpPr>
        <p:spPr/>
        <p:txBody>
          <a:bodyPr/>
          <a:lstStyle/>
          <a:p>
            <a:r>
              <a:rPr lang="en-US" dirty="0" smtClean="0"/>
              <a:t>Patents give inventors exclusive rights to an invention for a limited period of time, usually 20 years</a:t>
            </a:r>
          </a:p>
          <a:p>
            <a:r>
              <a:rPr lang="en-US" dirty="0" smtClean="0"/>
              <a:t>Why do patents have a much shorter duration than copyrights?</a:t>
            </a:r>
            <a:endParaRPr lang="en-US" dirty="0"/>
          </a:p>
        </p:txBody>
      </p:sp>
      <p:sp>
        <p:nvSpPr>
          <p:cNvPr id="4" name="Slide Number Placeholder 3"/>
          <p:cNvSpPr>
            <a:spLocks noGrp="1"/>
          </p:cNvSpPr>
          <p:nvPr>
            <p:ph type="sldNum" sz="quarter" idx="12"/>
          </p:nvPr>
        </p:nvSpPr>
        <p:spPr/>
        <p:txBody>
          <a:bodyPr/>
          <a:lstStyle/>
          <a:p>
            <a:fld id="{5F315FEF-D2D1-4862-BAEB-F9AEA2AA234C}" type="slidenum">
              <a:rPr lang="en-US" smtClean="0"/>
              <a:t>11</a:t>
            </a:fld>
            <a:endParaRPr lang="en-US"/>
          </a:p>
        </p:txBody>
      </p:sp>
    </p:spTree>
    <p:extLst>
      <p:ext uri="{BB962C8B-B14F-4D97-AF65-F5344CB8AC3E}">
        <p14:creationId xmlns:p14="http://schemas.microsoft.com/office/powerpoint/2010/main" val="28090129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a:t>What is a Web Domain</a:t>
            </a:r>
            <a:r>
              <a:rPr lang="en-US" dirty="0" smtClean="0"/>
              <a:t>?</a:t>
            </a:r>
            <a:endParaRPr lang="en-US" dirty="0"/>
          </a:p>
        </p:txBody>
      </p:sp>
      <p:sp>
        <p:nvSpPr>
          <p:cNvPr id="3" name="Content Placeholder 2"/>
          <p:cNvSpPr>
            <a:spLocks noGrp="1"/>
          </p:cNvSpPr>
          <p:nvPr>
            <p:ph idx="1"/>
          </p:nvPr>
        </p:nvSpPr>
        <p:spPr/>
        <p:txBody>
          <a:bodyPr/>
          <a:lstStyle/>
          <a:p>
            <a:pPr lvl="1"/>
            <a:endParaRPr lang="en-US" sz="1800" dirty="0" smtClean="0"/>
          </a:p>
          <a:p>
            <a:pPr lvl="1"/>
            <a:r>
              <a:rPr lang="en-US" sz="1800" dirty="0" smtClean="0"/>
              <a:t>A </a:t>
            </a:r>
            <a:r>
              <a:rPr lang="en-US" sz="1800" b="1" dirty="0"/>
              <a:t>HOSTNAME</a:t>
            </a:r>
            <a:r>
              <a:rPr lang="en-US" sz="1800" dirty="0"/>
              <a:t> that identifies one or more IP addresses (web servers</a:t>
            </a:r>
            <a:r>
              <a:rPr lang="en-US" sz="1800" dirty="0" smtClean="0"/>
              <a:t>)</a:t>
            </a:r>
          </a:p>
          <a:p>
            <a:pPr lvl="1"/>
            <a:endParaRPr lang="en-US" sz="1800" dirty="0"/>
          </a:p>
          <a:p>
            <a:pPr lvl="1"/>
            <a:r>
              <a:rPr lang="en-US" sz="1800" b="1" dirty="0"/>
              <a:t>IP address </a:t>
            </a:r>
            <a:r>
              <a:rPr lang="en-US" sz="1800" dirty="0"/>
              <a:t>(Internet Protocol) – identifier for a computer on the </a:t>
            </a:r>
            <a:r>
              <a:rPr lang="en-US" sz="1800" dirty="0" smtClean="0"/>
              <a:t>Internet</a:t>
            </a:r>
          </a:p>
          <a:p>
            <a:pPr lvl="1"/>
            <a:endParaRPr lang="en-US" sz="1800" dirty="0"/>
          </a:p>
          <a:p>
            <a:pPr lvl="1"/>
            <a:r>
              <a:rPr lang="en-US" sz="1800" dirty="0"/>
              <a:t>IP = four numbers separated by periods, like a phone </a:t>
            </a:r>
            <a:r>
              <a:rPr lang="en-US" sz="1800" dirty="0" smtClean="0"/>
              <a:t>number</a:t>
            </a:r>
          </a:p>
          <a:p>
            <a:pPr lvl="1"/>
            <a:endParaRPr lang="en-US" sz="1800" dirty="0"/>
          </a:p>
          <a:p>
            <a:pPr lvl="1"/>
            <a:r>
              <a:rPr lang="en-US" sz="1800" dirty="0"/>
              <a:t>Ex. nvcc.edu = </a:t>
            </a:r>
            <a:r>
              <a:rPr lang="en-US" sz="1800" dirty="0" smtClean="0"/>
              <a:t>164.106.130.6</a:t>
            </a:r>
          </a:p>
          <a:p>
            <a:pPr lvl="1"/>
            <a:endParaRPr lang="en-US" sz="1800" dirty="0"/>
          </a:p>
          <a:p>
            <a:pPr lvl="1"/>
            <a:r>
              <a:rPr lang="en-US" sz="1800" dirty="0"/>
              <a:t>Domain names are Translated to IP addresses</a:t>
            </a:r>
          </a:p>
          <a:p>
            <a:endParaRPr lang="en-US" dirty="0"/>
          </a:p>
        </p:txBody>
      </p:sp>
      <p:sp>
        <p:nvSpPr>
          <p:cNvPr id="4" name="Slide Number Placeholder 3"/>
          <p:cNvSpPr>
            <a:spLocks noGrp="1"/>
          </p:cNvSpPr>
          <p:nvPr>
            <p:ph type="sldNum" sz="quarter" idx="12"/>
          </p:nvPr>
        </p:nvSpPr>
        <p:spPr/>
        <p:txBody>
          <a:bodyPr/>
          <a:lstStyle/>
          <a:p>
            <a:fld id="{5F315FEF-D2D1-4862-BAEB-F9AEA2AA234C}" type="slidenum">
              <a:rPr lang="en-US" smtClean="0"/>
              <a:t>2</a:t>
            </a:fld>
            <a:endParaRPr lang="en-US"/>
          </a:p>
        </p:txBody>
      </p:sp>
    </p:spTree>
    <p:extLst>
      <p:ext uri="{BB962C8B-B14F-4D97-AF65-F5344CB8AC3E}">
        <p14:creationId xmlns:p14="http://schemas.microsoft.com/office/powerpoint/2010/main" val="4419417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dirty="0" smtClean="0"/>
              <a:t>How are Domain Names and IP addresses linked?</a:t>
            </a:r>
            <a:endParaRPr lang="en-US" dirty="0"/>
          </a:p>
        </p:txBody>
      </p:sp>
      <p:sp>
        <p:nvSpPr>
          <p:cNvPr id="3" name="Content Placeholder 2"/>
          <p:cNvSpPr>
            <a:spLocks noGrp="1"/>
          </p:cNvSpPr>
          <p:nvPr>
            <p:ph idx="1"/>
          </p:nvPr>
        </p:nvSpPr>
        <p:spPr/>
        <p:txBody>
          <a:bodyPr/>
          <a:lstStyle/>
          <a:p>
            <a:pPr lvl="1"/>
            <a:endParaRPr lang="en-US" sz="1800" dirty="0" smtClean="0"/>
          </a:p>
          <a:p>
            <a:pPr lvl="1"/>
            <a:r>
              <a:rPr lang="en-US" sz="2400" dirty="0" smtClean="0"/>
              <a:t>The </a:t>
            </a:r>
            <a:r>
              <a:rPr lang="en-US" sz="2400" b="1" dirty="0" smtClean="0"/>
              <a:t>Domain</a:t>
            </a:r>
            <a:r>
              <a:rPr lang="en-US" sz="2400" dirty="0" smtClean="0"/>
              <a:t> name (English-like name) and </a:t>
            </a:r>
            <a:r>
              <a:rPr lang="en-US" sz="2400" b="1" dirty="0" smtClean="0"/>
              <a:t>IP</a:t>
            </a:r>
            <a:r>
              <a:rPr lang="en-US" sz="2400" dirty="0" smtClean="0"/>
              <a:t> Address (numerical address) are linked with a </a:t>
            </a:r>
            <a:r>
              <a:rPr lang="en-US" sz="2400" b="1" dirty="0" smtClean="0"/>
              <a:t>DNS</a:t>
            </a:r>
          </a:p>
          <a:p>
            <a:pPr lvl="1"/>
            <a:r>
              <a:rPr lang="en-US" sz="2400" dirty="0" smtClean="0"/>
              <a:t>DNS – </a:t>
            </a:r>
            <a:r>
              <a:rPr lang="en-US" sz="2400" b="1" dirty="0" smtClean="0"/>
              <a:t>Domain Name Server </a:t>
            </a:r>
            <a:r>
              <a:rPr lang="en-US" sz="2400" dirty="0" smtClean="0"/>
              <a:t>– job is to resolve the Domain name with the </a:t>
            </a:r>
            <a:r>
              <a:rPr lang="en-US" sz="2400" smtClean="0"/>
              <a:t>IP address</a:t>
            </a:r>
            <a:endParaRPr lang="en-US" sz="2400" dirty="0" smtClean="0"/>
          </a:p>
          <a:p>
            <a:pPr lvl="1"/>
            <a:r>
              <a:rPr lang="en-US" sz="2400" dirty="0" smtClean="0"/>
              <a:t>Similar idea to the contacts in your cell phone.  Name - Number</a:t>
            </a:r>
            <a:endParaRPr lang="en-US" sz="2400" dirty="0"/>
          </a:p>
          <a:p>
            <a:endParaRPr lang="en-US" dirty="0"/>
          </a:p>
        </p:txBody>
      </p:sp>
      <p:sp>
        <p:nvSpPr>
          <p:cNvPr id="4" name="Slide Number Placeholder 3"/>
          <p:cNvSpPr>
            <a:spLocks noGrp="1"/>
          </p:cNvSpPr>
          <p:nvPr>
            <p:ph type="sldNum" sz="quarter" idx="12"/>
          </p:nvPr>
        </p:nvSpPr>
        <p:spPr/>
        <p:txBody>
          <a:bodyPr/>
          <a:lstStyle/>
          <a:p>
            <a:fld id="{5F315FEF-D2D1-4862-BAEB-F9AEA2AA234C}" type="slidenum">
              <a:rPr lang="en-US" smtClean="0"/>
              <a:t>3</a:t>
            </a:fld>
            <a:endParaRPr lang="en-US"/>
          </a:p>
        </p:txBody>
      </p:sp>
    </p:spTree>
    <p:extLst>
      <p:ext uri="{BB962C8B-B14F-4D97-AF65-F5344CB8AC3E}">
        <p14:creationId xmlns:p14="http://schemas.microsoft.com/office/powerpoint/2010/main" val="8362747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to register a </a:t>
            </a:r>
            <a:r>
              <a:rPr lang="en-US" dirty="0" smtClean="0"/>
              <a:t>domain</a:t>
            </a:r>
            <a:endParaRPr lang="en-US" dirty="0"/>
          </a:p>
        </p:txBody>
      </p:sp>
      <p:sp>
        <p:nvSpPr>
          <p:cNvPr id="3" name="Content Placeholder 2"/>
          <p:cNvSpPr>
            <a:spLocks noGrp="1"/>
          </p:cNvSpPr>
          <p:nvPr>
            <p:ph idx="1"/>
          </p:nvPr>
        </p:nvSpPr>
        <p:spPr/>
        <p:txBody>
          <a:bodyPr/>
          <a:lstStyle/>
          <a:p>
            <a:pPr lvl="1"/>
            <a:endParaRPr lang="en-US" sz="1800" dirty="0" smtClean="0"/>
          </a:p>
          <a:p>
            <a:pPr lvl="1"/>
            <a:r>
              <a:rPr lang="en-US" sz="1800" dirty="0" smtClean="0"/>
              <a:t>A </a:t>
            </a:r>
            <a:r>
              <a:rPr lang="en-US" sz="1800" b="1" dirty="0"/>
              <a:t>domain name registry</a:t>
            </a:r>
            <a:r>
              <a:rPr lang="en-US" sz="1800" dirty="0"/>
              <a:t> is a database of all domain names registered in a top-level domain. </a:t>
            </a:r>
            <a:endParaRPr lang="en-US" sz="1800" dirty="0" smtClean="0"/>
          </a:p>
          <a:p>
            <a:pPr lvl="1"/>
            <a:endParaRPr lang="en-US" sz="1800" dirty="0"/>
          </a:p>
          <a:p>
            <a:pPr lvl="1"/>
            <a:r>
              <a:rPr lang="en-US" sz="1800" dirty="0" smtClean="0"/>
              <a:t>Several domain name registrars e.g.  </a:t>
            </a:r>
            <a:r>
              <a:rPr lang="en-US" sz="1800" dirty="0" err="1" smtClean="0"/>
              <a:t>GoDaddy</a:t>
            </a:r>
            <a:r>
              <a:rPr lang="en-US" sz="1800" dirty="0" smtClean="0"/>
              <a:t>, Network Solutions</a:t>
            </a:r>
          </a:p>
          <a:p>
            <a:pPr lvl="1"/>
            <a:r>
              <a:rPr lang="en-US" sz="1800" dirty="0" smtClean="0"/>
              <a:t>Domain registration is inexpensive – approximately $10/year</a:t>
            </a:r>
          </a:p>
          <a:p>
            <a:pPr lvl="1"/>
            <a:endParaRPr lang="en-US" sz="1800" dirty="0"/>
          </a:p>
          <a:p>
            <a:pPr lvl="1"/>
            <a:r>
              <a:rPr lang="en-US" sz="1800" dirty="0" smtClean="0"/>
              <a:t>What </a:t>
            </a:r>
            <a:r>
              <a:rPr lang="en-US" sz="1800" dirty="0"/>
              <a:t>is </a:t>
            </a:r>
            <a:r>
              <a:rPr lang="en-US" sz="1800" b="1" dirty="0"/>
              <a:t>ICANN</a:t>
            </a:r>
            <a:r>
              <a:rPr lang="en-US" sz="1800" dirty="0" smtClean="0"/>
              <a:t>?</a:t>
            </a:r>
          </a:p>
          <a:p>
            <a:pPr lvl="2"/>
            <a:r>
              <a:rPr lang="en-US" sz="1800" dirty="0" smtClean="0"/>
              <a:t> </a:t>
            </a:r>
            <a:r>
              <a:rPr lang="en-US" sz="1800" b="1" dirty="0"/>
              <a:t>The Internet Corporation for Assigned Names and Numbers </a:t>
            </a:r>
            <a:r>
              <a:rPr lang="en-US" sz="1800" dirty="0"/>
              <a:t>(ICANN) is responsible for managing and coordinating the DNS to ensure that every address is unique and that all users of the Internet can find all valid addresses. It does this by overseeing the distribution of unique IP addresses and domain names. It also ensures that each domain name maps to the correct IP address.</a:t>
            </a:r>
          </a:p>
        </p:txBody>
      </p:sp>
      <p:sp>
        <p:nvSpPr>
          <p:cNvPr id="4" name="Slide Number Placeholder 3"/>
          <p:cNvSpPr>
            <a:spLocks noGrp="1"/>
          </p:cNvSpPr>
          <p:nvPr>
            <p:ph type="sldNum" sz="quarter" idx="12"/>
          </p:nvPr>
        </p:nvSpPr>
        <p:spPr/>
        <p:txBody>
          <a:bodyPr/>
          <a:lstStyle/>
          <a:p>
            <a:fld id="{5F315FEF-D2D1-4862-BAEB-F9AEA2AA234C}" type="slidenum">
              <a:rPr lang="en-US" smtClean="0"/>
              <a:t>4</a:t>
            </a:fld>
            <a:endParaRPr lang="en-US"/>
          </a:p>
        </p:txBody>
      </p:sp>
    </p:spTree>
    <p:extLst>
      <p:ext uri="{BB962C8B-B14F-4D97-AF65-F5344CB8AC3E}">
        <p14:creationId xmlns:p14="http://schemas.microsoft.com/office/powerpoint/2010/main" val="29010807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Grp="1" noChangeArrowheads="1"/>
          </p:cNvSpPr>
          <p:nvPr>
            <p:ph type="title"/>
          </p:nvPr>
        </p:nvSpPr>
        <p:spPr>
          <a:xfrm>
            <a:off x="685800" y="25400"/>
            <a:ext cx="8077200" cy="1143000"/>
          </a:xfrm>
        </p:spPr>
        <p:txBody>
          <a:bodyPr>
            <a:normAutofit/>
          </a:bodyPr>
          <a:lstStyle/>
          <a:p>
            <a:pPr eaLnBrk="1" hangingPunct="1"/>
            <a:r>
              <a:rPr lang="en-US" sz="4800" dirty="0" smtClean="0"/>
              <a:t>TLD – Top Level Domains</a:t>
            </a:r>
          </a:p>
        </p:txBody>
      </p:sp>
      <p:pic>
        <p:nvPicPr>
          <p:cNvPr id="40964" name="Picture 2"/>
          <p:cNvPicPr>
            <a:picLocks noGrp="1" noChangeAspect="1" noChangeArrowheads="1"/>
          </p:cNvPicPr>
          <p:nvPr>
            <p:ph idx="1"/>
          </p:nvPr>
        </p:nvPicPr>
        <p:blipFill>
          <a:blip r:embed="rId3" cstate="print"/>
          <a:stretch>
            <a:fillRect/>
          </a:stretch>
        </p:blipFill>
        <p:spPr>
          <a:xfrm>
            <a:off x="1709442" y="1784350"/>
            <a:ext cx="6182315" cy="4572000"/>
          </a:xfrm>
        </p:spPr>
      </p:pic>
      <p:sp>
        <p:nvSpPr>
          <p:cNvPr id="40963" name="Slide Number Placeholder 4"/>
          <p:cNvSpPr>
            <a:spLocks noGrp="1"/>
          </p:cNvSpPr>
          <p:nvPr>
            <p:ph type="sldNum" sz="quarter" idx="12"/>
          </p:nvPr>
        </p:nvSpPr>
        <p:spPr>
          <a:noFill/>
        </p:spPr>
        <p:txBody>
          <a:bodyPr/>
          <a:lstStyle/>
          <a:p>
            <a:fld id="{7917A485-F69F-44A5-8C93-D037E8C266C4}" type="slidenum">
              <a:rPr lang="en-US" b="0" smtClean="0"/>
              <a:pPr/>
              <a:t>5</a:t>
            </a:fld>
            <a:endParaRPr lang="en-US" b="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smtClean="0"/>
              <a:t>Additional TLDs</a:t>
            </a:r>
            <a:endParaRPr lang="en-US" dirty="0"/>
          </a:p>
        </p:txBody>
      </p:sp>
      <p:sp>
        <p:nvSpPr>
          <p:cNvPr id="3" name="Content Placeholder 2"/>
          <p:cNvSpPr>
            <a:spLocks noGrp="1"/>
          </p:cNvSpPr>
          <p:nvPr>
            <p:ph idx="1"/>
          </p:nvPr>
        </p:nvSpPr>
        <p:spPr/>
        <p:txBody>
          <a:bodyPr>
            <a:normAutofit fontScale="92500" lnSpcReduction="20000"/>
          </a:bodyPr>
          <a:lstStyle/>
          <a:p>
            <a:pPr lvl="1"/>
            <a:endParaRPr lang="en-US" sz="1800" dirty="0" smtClean="0"/>
          </a:p>
          <a:p>
            <a:pPr lvl="1"/>
            <a:r>
              <a:rPr lang="en-US" sz="2400" dirty="0" smtClean="0"/>
              <a:t>.xxx (Adult entertainment) – created in 2011</a:t>
            </a:r>
          </a:p>
          <a:p>
            <a:pPr lvl="1"/>
            <a:r>
              <a:rPr lang="en-US" sz="2400" dirty="0" smtClean="0"/>
              <a:t>Country code top level domains – for example, .</a:t>
            </a:r>
            <a:r>
              <a:rPr lang="en-US" sz="2400" dirty="0" err="1" smtClean="0"/>
              <a:t>fr</a:t>
            </a:r>
            <a:r>
              <a:rPr lang="en-US" sz="2400" dirty="0" smtClean="0"/>
              <a:t> (France)</a:t>
            </a:r>
          </a:p>
          <a:p>
            <a:pPr lvl="1"/>
            <a:r>
              <a:rPr lang="en-US" sz="2400" dirty="0" smtClean="0"/>
              <a:t>ICANN accepted applications for new generic top level domains – 1410 names applied for, some are companies (e.g. Microsoft) and some are generic (e.g. flowers) – often multiple applications for a generic </a:t>
            </a:r>
            <a:r>
              <a:rPr lang="en-US" sz="2400" dirty="0"/>
              <a:t>one</a:t>
            </a:r>
            <a:br>
              <a:rPr lang="en-US" sz="2400" dirty="0"/>
            </a:br>
            <a:r>
              <a:rPr lang="en-US" sz="2400" dirty="0">
                <a:hlinkClick r:id="rId2"/>
              </a:rPr>
              <a:t>http://newgtlds.icann.org/en</a:t>
            </a:r>
            <a:r>
              <a:rPr lang="en-US" sz="2400" dirty="0" smtClean="0">
                <a:hlinkClick r:id="rId2"/>
              </a:rPr>
              <a:t>/</a:t>
            </a:r>
            <a:r>
              <a:rPr lang="en-US" sz="2400" dirty="0" smtClean="0"/>
              <a:t> provides list</a:t>
            </a:r>
          </a:p>
          <a:p>
            <a:pPr lvl="1"/>
            <a:r>
              <a:rPr lang="en-US" sz="2400" dirty="0" smtClean="0"/>
              <a:t>Cost is $185,000 to purchase and $25,000/</a:t>
            </a:r>
            <a:r>
              <a:rPr lang="en-US" sz="2400" dirty="0" err="1" smtClean="0"/>
              <a:t>yr</a:t>
            </a:r>
            <a:r>
              <a:rPr lang="en-US" sz="2400" dirty="0" smtClean="0"/>
              <a:t> to maintain</a:t>
            </a:r>
          </a:p>
          <a:p>
            <a:pPr lvl="1"/>
            <a:r>
              <a:rPr lang="en-US" sz="2400" dirty="0" smtClean="0"/>
              <a:t>First approvals were in October 2013 – approved </a:t>
            </a:r>
            <a:r>
              <a:rPr lang="en-US" sz="2400" dirty="0"/>
              <a:t>list is at </a:t>
            </a:r>
            <a:r>
              <a:rPr lang="en-US" sz="2400" dirty="0">
                <a:hlinkClick r:id="rId3"/>
              </a:rPr>
              <a:t>http://</a:t>
            </a:r>
            <a:r>
              <a:rPr lang="en-US" sz="2400" dirty="0" smtClean="0">
                <a:hlinkClick r:id="rId3"/>
              </a:rPr>
              <a:t>newgtlds.icann.org/en/program-status/delegated-strings</a:t>
            </a:r>
            <a:r>
              <a:rPr lang="en-US" sz="2400" dirty="0" smtClean="0"/>
              <a:t> </a:t>
            </a:r>
          </a:p>
          <a:p>
            <a:pPr lvl="1"/>
            <a:r>
              <a:rPr lang="en-US" sz="2400" dirty="0" smtClean="0"/>
              <a:t>Some trade associations oppose the generic top level domain concept; they see increased cost for business and confusion for consumers</a:t>
            </a:r>
          </a:p>
          <a:p>
            <a:pPr lvl="1"/>
            <a:endParaRPr lang="en-US" sz="2400" dirty="0" smtClean="0"/>
          </a:p>
          <a:p>
            <a:pPr lvl="1"/>
            <a:endParaRPr lang="en-US" sz="1800" dirty="0"/>
          </a:p>
          <a:p>
            <a:endParaRPr lang="en-US" dirty="0"/>
          </a:p>
        </p:txBody>
      </p:sp>
      <p:sp>
        <p:nvSpPr>
          <p:cNvPr id="4" name="Slide Number Placeholder 3"/>
          <p:cNvSpPr>
            <a:spLocks noGrp="1"/>
          </p:cNvSpPr>
          <p:nvPr>
            <p:ph type="sldNum" sz="quarter" idx="12"/>
          </p:nvPr>
        </p:nvSpPr>
        <p:spPr/>
        <p:txBody>
          <a:bodyPr/>
          <a:lstStyle/>
          <a:p>
            <a:fld id="{5F315FEF-D2D1-4862-BAEB-F9AEA2AA234C}" type="slidenum">
              <a:rPr lang="en-US" smtClean="0"/>
              <a:t>6</a:t>
            </a:fld>
            <a:endParaRPr lang="en-US"/>
          </a:p>
        </p:txBody>
      </p:sp>
    </p:spTree>
    <p:extLst>
      <p:ext uri="{BB962C8B-B14F-4D97-AF65-F5344CB8AC3E}">
        <p14:creationId xmlns:p14="http://schemas.microsoft.com/office/powerpoint/2010/main" val="31315590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From a </a:t>
            </a:r>
            <a:r>
              <a:rPr lang="en-US" dirty="0" err="1" smtClean="0"/>
              <a:t>GoDaddy</a:t>
            </a:r>
            <a:r>
              <a:rPr lang="en-US" dirty="0" smtClean="0"/>
              <a:t> 4/22/14 email</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.guru – A natural choice for everything from advice blogs to how-to sites - $27.99</a:t>
            </a:r>
          </a:p>
          <a:p>
            <a:r>
              <a:rPr lang="en-US" dirty="0" smtClean="0"/>
              <a:t>.email – A domain that sends a message the whole world understands - $17.49</a:t>
            </a:r>
          </a:p>
          <a:p>
            <a:r>
              <a:rPr lang="en-US" dirty="0" smtClean="0"/>
              <a:t>.photography  - Increase your exposure with a focus on photographers of all kinds - $17.49</a:t>
            </a:r>
          </a:p>
          <a:p>
            <a:r>
              <a:rPr lang="en-US" dirty="0" smtClean="0"/>
              <a:t>.tips – A domain made for sharing your knowledge on virtually any topic - $17.49</a:t>
            </a:r>
          </a:p>
          <a:p>
            <a:r>
              <a:rPr lang="en-US" dirty="0" smtClean="0"/>
              <a:t>.today – For websites that provide the latest information – news, weather, and more - $17.49</a:t>
            </a:r>
          </a:p>
          <a:p>
            <a:r>
              <a:rPr lang="en-US" dirty="0" smtClean="0"/>
              <a:t>.solutions – They have problems.  You have advice and the perfect domain - $</a:t>
            </a:r>
            <a:r>
              <a:rPr lang="en-US" dirty="0" smtClean="0"/>
              <a:t>17.49</a:t>
            </a:r>
          </a:p>
          <a:p>
            <a:r>
              <a:rPr lang="en-US" dirty="0" smtClean="0"/>
              <a:t>.club – Made for clubs of all kinds.  Tell potential members exactly what you have to offer.  Starting at $14.99</a:t>
            </a:r>
            <a:endParaRPr lang="en-US" dirty="0"/>
          </a:p>
        </p:txBody>
      </p:sp>
      <p:sp>
        <p:nvSpPr>
          <p:cNvPr id="4" name="Slide Number Placeholder 3"/>
          <p:cNvSpPr>
            <a:spLocks noGrp="1"/>
          </p:cNvSpPr>
          <p:nvPr>
            <p:ph type="sldNum" sz="quarter" idx="12"/>
          </p:nvPr>
        </p:nvSpPr>
        <p:spPr/>
        <p:txBody>
          <a:bodyPr/>
          <a:lstStyle/>
          <a:p>
            <a:fld id="{5F315FEF-D2D1-4862-BAEB-F9AEA2AA234C}" type="slidenum">
              <a:rPr lang="en-US" smtClean="0"/>
              <a:t>7</a:t>
            </a:fld>
            <a:endParaRPr lang="en-US"/>
          </a:p>
        </p:txBody>
      </p:sp>
    </p:spTree>
    <p:extLst>
      <p:ext uri="{BB962C8B-B14F-4D97-AF65-F5344CB8AC3E}">
        <p14:creationId xmlns:p14="http://schemas.microsoft.com/office/powerpoint/2010/main" val="31310262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Change in ICANN</a:t>
            </a:r>
            <a:endParaRPr lang="en-US" dirty="0"/>
          </a:p>
        </p:txBody>
      </p:sp>
      <p:sp>
        <p:nvSpPr>
          <p:cNvPr id="3" name="Content Placeholder 2"/>
          <p:cNvSpPr>
            <a:spLocks noGrp="1"/>
          </p:cNvSpPr>
          <p:nvPr>
            <p:ph idx="1"/>
          </p:nvPr>
        </p:nvSpPr>
        <p:spPr/>
        <p:txBody>
          <a:bodyPr/>
          <a:lstStyle/>
          <a:p>
            <a:r>
              <a:rPr lang="en-US" dirty="0" smtClean="0"/>
              <a:t>ICANN has operated under a contract from the U.S. Department of Commerce.  Commerce recently announced they would not be renewing the contract and thus U.S. control over this organization will decrease;  Some are concerned that countries where the internet is tightly controlled will thus have increased influence over ICANN and the internet  </a:t>
            </a:r>
            <a:endParaRPr lang="en-US" dirty="0"/>
          </a:p>
        </p:txBody>
      </p:sp>
      <p:sp>
        <p:nvSpPr>
          <p:cNvPr id="4" name="Slide Number Placeholder 3"/>
          <p:cNvSpPr>
            <a:spLocks noGrp="1"/>
          </p:cNvSpPr>
          <p:nvPr>
            <p:ph type="sldNum" sz="quarter" idx="12"/>
          </p:nvPr>
        </p:nvSpPr>
        <p:spPr/>
        <p:txBody>
          <a:bodyPr/>
          <a:lstStyle/>
          <a:p>
            <a:fld id="{5F315FEF-D2D1-4862-BAEB-F9AEA2AA234C}" type="slidenum">
              <a:rPr lang="en-US" smtClean="0"/>
              <a:t>8</a:t>
            </a:fld>
            <a:endParaRPr lang="en-US"/>
          </a:p>
        </p:txBody>
      </p:sp>
    </p:spTree>
    <p:extLst>
      <p:ext uri="{BB962C8B-B14F-4D97-AF65-F5344CB8AC3E}">
        <p14:creationId xmlns:p14="http://schemas.microsoft.com/office/powerpoint/2010/main" val="16303566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Copyrights and Patents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Copyrights, patents, trademarks, and trade secrets are a type of intellectual property</a:t>
            </a:r>
          </a:p>
          <a:p>
            <a:r>
              <a:rPr lang="en-US" dirty="0" smtClean="0"/>
              <a:t>A copyright grants the creator of an original work exclusive rights for a limited period of time</a:t>
            </a:r>
          </a:p>
          <a:p>
            <a:r>
              <a:rPr lang="en-US" dirty="0" smtClean="0"/>
              <a:t>The period of time for a copyright varies by country; in the US, the copyright length is the creator's life plus 70 years for things published since 1978  or unpublished works</a:t>
            </a:r>
          </a:p>
          <a:p>
            <a:r>
              <a:rPr lang="en-US" dirty="0" smtClean="0"/>
              <a:t>This is a longer period of time than existed previously</a:t>
            </a:r>
          </a:p>
          <a:p>
            <a:r>
              <a:rPr lang="en-US" dirty="0" smtClean="0"/>
              <a:t>Copyrights apply to websites</a:t>
            </a:r>
          </a:p>
          <a:p>
            <a:pPr marL="68580" indent="0">
              <a:buNone/>
            </a:pPr>
            <a:endParaRPr lang="en-US" dirty="0"/>
          </a:p>
        </p:txBody>
      </p:sp>
      <p:sp>
        <p:nvSpPr>
          <p:cNvPr id="4" name="Slide Number Placeholder 3"/>
          <p:cNvSpPr>
            <a:spLocks noGrp="1"/>
          </p:cNvSpPr>
          <p:nvPr>
            <p:ph type="sldNum" sz="quarter" idx="12"/>
          </p:nvPr>
        </p:nvSpPr>
        <p:spPr/>
        <p:txBody>
          <a:bodyPr/>
          <a:lstStyle/>
          <a:p>
            <a:fld id="{5F315FEF-D2D1-4862-BAEB-F9AEA2AA234C}" type="slidenum">
              <a:rPr lang="en-US" smtClean="0"/>
              <a:t>9</a:t>
            </a:fld>
            <a:endParaRPr lang="en-US"/>
          </a:p>
        </p:txBody>
      </p:sp>
    </p:spTree>
    <p:extLst>
      <p:ext uri="{BB962C8B-B14F-4D97-AF65-F5344CB8AC3E}">
        <p14:creationId xmlns:p14="http://schemas.microsoft.com/office/powerpoint/2010/main" val="426735731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175</TotalTime>
  <Words>698</Words>
  <Application>Microsoft Office PowerPoint</Application>
  <PresentationFormat>On-screen Show (4:3)</PresentationFormat>
  <Paragraphs>76</Paragraphs>
  <Slides>11</Slides>
  <Notes>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Metro</vt:lpstr>
      <vt:lpstr>Domain Registration Copyrights and Patents</vt:lpstr>
      <vt:lpstr>What is a Web Domain?</vt:lpstr>
      <vt:lpstr>How are Domain Names and IP addresses linked?</vt:lpstr>
      <vt:lpstr>How to register a domain</vt:lpstr>
      <vt:lpstr>TLD – Top Level Domains</vt:lpstr>
      <vt:lpstr>Additional TLDs</vt:lpstr>
      <vt:lpstr>From a GoDaddy 4/22/14 email</vt:lpstr>
      <vt:lpstr>Change in ICANN</vt:lpstr>
      <vt:lpstr>Copyrights and Patents</vt:lpstr>
      <vt:lpstr>Fair Use Doctrine</vt:lpstr>
      <vt:lpstr>Patents</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Tim Eichers</dc:creator>
  <cp:lastModifiedBy>William</cp:lastModifiedBy>
  <cp:revision>21</cp:revision>
  <dcterms:created xsi:type="dcterms:W3CDTF">2011-04-11T03:08:25Z</dcterms:created>
  <dcterms:modified xsi:type="dcterms:W3CDTF">2014-04-29T15:10:40Z</dcterms:modified>
</cp:coreProperties>
</file>