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0" r:id="rId4"/>
    <p:sldId id="258" r:id="rId5"/>
    <p:sldId id="259" r:id="rId6"/>
    <p:sldId id="263" r:id="rId7"/>
    <p:sldId id="261" r:id="rId8"/>
    <p:sldId id="26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1ABE5A-60A4-486E-BD54-45F53248ADC6}" type="datetimeFigureOut">
              <a:rPr lang="en-US" smtClean="0"/>
              <a:t>11/17/2008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776DE0-7794-4EAE-8F64-15B72B0B286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November 17, 2008</a:t>
            </a:r>
            <a:endParaRPr lang="en-US"/>
          </a:p>
        </p:txBody>
      </p:sp>
      <p:sp>
        <p:nvSpPr>
          <p:cNvPr id="6" name="Slide Number Placeholder 5"/>
          <p:cNvSpPr>
            <a:spLocks noGrp="1"/>
          </p:cNvSpPr>
          <p:nvPr>
            <p:ph type="sldNum" sz="quarter" idx="12"/>
          </p:nvPr>
        </p:nvSpPr>
        <p:spPr/>
        <p:txBody>
          <a:bodyPr/>
          <a:lstStyle>
            <a:lvl1pPr>
              <a:defRPr/>
            </a:lvl1pPr>
          </a:lstStyle>
          <a:p>
            <a:fld id="{D2433C7A-0F92-4FF6-8C7E-8296798EEC1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November 17, 2008</a:t>
            </a:r>
            <a:endParaRPr lang="en-US"/>
          </a:p>
        </p:txBody>
      </p:sp>
      <p:sp>
        <p:nvSpPr>
          <p:cNvPr id="6" name="Slide Number Placeholder 5"/>
          <p:cNvSpPr>
            <a:spLocks noGrp="1"/>
          </p:cNvSpPr>
          <p:nvPr>
            <p:ph type="sldNum" sz="quarter" idx="12"/>
          </p:nvPr>
        </p:nvSpPr>
        <p:spPr/>
        <p:txBody>
          <a:bodyPr/>
          <a:lstStyle>
            <a:lvl1pPr>
              <a:defRPr/>
            </a:lvl1pPr>
          </a:lstStyle>
          <a:p>
            <a:fld id="{EBAC4AED-21F0-4241-9998-1CD2384FC2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November 17, 2008</a:t>
            </a:r>
            <a:endParaRPr lang="en-US"/>
          </a:p>
        </p:txBody>
      </p:sp>
      <p:sp>
        <p:nvSpPr>
          <p:cNvPr id="6" name="Slide Number Placeholder 5"/>
          <p:cNvSpPr>
            <a:spLocks noGrp="1"/>
          </p:cNvSpPr>
          <p:nvPr>
            <p:ph type="sldNum" sz="quarter" idx="12"/>
          </p:nvPr>
        </p:nvSpPr>
        <p:spPr/>
        <p:txBody>
          <a:bodyPr/>
          <a:lstStyle>
            <a:lvl1pPr>
              <a:defRPr/>
            </a:lvl1pPr>
          </a:lstStyle>
          <a:p>
            <a:fld id="{BB409B5B-4005-4F2A-9CE9-C6F0C855055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November 17, 2008</a:t>
            </a:r>
            <a:endParaRPr lang="en-US"/>
          </a:p>
        </p:txBody>
      </p:sp>
      <p:sp>
        <p:nvSpPr>
          <p:cNvPr id="6" name="Slide Number Placeholder 5"/>
          <p:cNvSpPr>
            <a:spLocks noGrp="1"/>
          </p:cNvSpPr>
          <p:nvPr>
            <p:ph type="sldNum" sz="quarter" idx="12"/>
          </p:nvPr>
        </p:nvSpPr>
        <p:spPr/>
        <p:txBody>
          <a:bodyPr/>
          <a:lstStyle>
            <a:lvl1pPr>
              <a:defRPr/>
            </a:lvl1pPr>
          </a:lstStyle>
          <a:p>
            <a:fld id="{69509BF0-6CE6-47C5-A02C-86717E00E1F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November 17, 2008</a:t>
            </a:r>
            <a:endParaRPr lang="en-US"/>
          </a:p>
        </p:txBody>
      </p:sp>
      <p:sp>
        <p:nvSpPr>
          <p:cNvPr id="6" name="Slide Number Placeholder 5"/>
          <p:cNvSpPr>
            <a:spLocks noGrp="1"/>
          </p:cNvSpPr>
          <p:nvPr>
            <p:ph type="sldNum" sz="quarter" idx="12"/>
          </p:nvPr>
        </p:nvSpPr>
        <p:spPr/>
        <p:txBody>
          <a:bodyPr/>
          <a:lstStyle>
            <a:lvl1pPr>
              <a:defRPr/>
            </a:lvl1pPr>
          </a:lstStyle>
          <a:p>
            <a:fld id="{B0694465-C9FC-4CB4-9FF5-18527B9845A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November 17, 2008</a:t>
            </a:r>
            <a:endParaRPr lang="en-US"/>
          </a:p>
        </p:txBody>
      </p:sp>
      <p:sp>
        <p:nvSpPr>
          <p:cNvPr id="7" name="Slide Number Placeholder 6"/>
          <p:cNvSpPr>
            <a:spLocks noGrp="1"/>
          </p:cNvSpPr>
          <p:nvPr>
            <p:ph type="sldNum" sz="quarter" idx="12"/>
          </p:nvPr>
        </p:nvSpPr>
        <p:spPr/>
        <p:txBody>
          <a:bodyPr/>
          <a:lstStyle>
            <a:lvl1pPr>
              <a:defRPr/>
            </a:lvl1pPr>
          </a:lstStyle>
          <a:p>
            <a:fld id="{0F86C36C-0F54-4F76-85F8-07D2DDB54FD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smtClean="0"/>
              <a:t>November 17, 2008</a:t>
            </a:r>
            <a:endParaRPr lang="en-US"/>
          </a:p>
        </p:txBody>
      </p:sp>
      <p:sp>
        <p:nvSpPr>
          <p:cNvPr id="9" name="Slide Number Placeholder 8"/>
          <p:cNvSpPr>
            <a:spLocks noGrp="1"/>
          </p:cNvSpPr>
          <p:nvPr>
            <p:ph type="sldNum" sz="quarter" idx="12"/>
          </p:nvPr>
        </p:nvSpPr>
        <p:spPr/>
        <p:txBody>
          <a:bodyPr/>
          <a:lstStyle>
            <a:lvl1pPr>
              <a:defRPr/>
            </a:lvl1pPr>
          </a:lstStyle>
          <a:p>
            <a:fld id="{1C0135DB-0D35-4EAE-97AB-633ECA8348B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smtClean="0"/>
              <a:t>November 17, 2008</a:t>
            </a:r>
            <a:endParaRPr lang="en-US"/>
          </a:p>
        </p:txBody>
      </p:sp>
      <p:sp>
        <p:nvSpPr>
          <p:cNvPr id="5" name="Slide Number Placeholder 4"/>
          <p:cNvSpPr>
            <a:spLocks noGrp="1"/>
          </p:cNvSpPr>
          <p:nvPr>
            <p:ph type="sldNum" sz="quarter" idx="12"/>
          </p:nvPr>
        </p:nvSpPr>
        <p:spPr/>
        <p:txBody>
          <a:bodyPr/>
          <a:lstStyle>
            <a:lvl1pPr>
              <a:defRPr/>
            </a:lvl1pPr>
          </a:lstStyle>
          <a:p>
            <a:fld id="{10D40D34-6E9E-4911-AB93-6D7E58B8672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smtClean="0"/>
              <a:t>November 17, 2008</a:t>
            </a:r>
            <a:endParaRPr lang="en-US"/>
          </a:p>
        </p:txBody>
      </p:sp>
      <p:sp>
        <p:nvSpPr>
          <p:cNvPr id="4" name="Slide Number Placeholder 3"/>
          <p:cNvSpPr>
            <a:spLocks noGrp="1"/>
          </p:cNvSpPr>
          <p:nvPr>
            <p:ph type="sldNum" sz="quarter" idx="12"/>
          </p:nvPr>
        </p:nvSpPr>
        <p:spPr/>
        <p:txBody>
          <a:bodyPr/>
          <a:lstStyle>
            <a:lvl1pPr>
              <a:defRPr/>
            </a:lvl1pPr>
          </a:lstStyle>
          <a:p>
            <a:fld id="{B1BC3D46-ECF8-4459-82C0-8DAA56B5BE0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November 17, 2008</a:t>
            </a:r>
            <a:endParaRPr lang="en-US"/>
          </a:p>
        </p:txBody>
      </p:sp>
      <p:sp>
        <p:nvSpPr>
          <p:cNvPr id="7" name="Slide Number Placeholder 6"/>
          <p:cNvSpPr>
            <a:spLocks noGrp="1"/>
          </p:cNvSpPr>
          <p:nvPr>
            <p:ph type="sldNum" sz="quarter" idx="12"/>
          </p:nvPr>
        </p:nvSpPr>
        <p:spPr/>
        <p:txBody>
          <a:bodyPr/>
          <a:lstStyle>
            <a:lvl1pPr>
              <a:defRPr/>
            </a:lvl1pPr>
          </a:lstStyle>
          <a:p>
            <a:fld id="{FB910ACA-DA42-492A-BA5E-314C3D1C219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November 17, 2008</a:t>
            </a:r>
            <a:endParaRPr lang="en-US"/>
          </a:p>
        </p:txBody>
      </p:sp>
      <p:sp>
        <p:nvSpPr>
          <p:cNvPr id="7" name="Slide Number Placeholder 6"/>
          <p:cNvSpPr>
            <a:spLocks noGrp="1"/>
          </p:cNvSpPr>
          <p:nvPr>
            <p:ph type="sldNum" sz="quarter" idx="12"/>
          </p:nvPr>
        </p:nvSpPr>
        <p:spPr/>
        <p:txBody>
          <a:bodyPr/>
          <a:lstStyle>
            <a:lvl1pPr>
              <a:defRPr/>
            </a:lvl1pPr>
          </a:lstStyle>
          <a:p>
            <a:fld id="{9E2DF220-7F87-4AF3-AFD9-91B5E9AB08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November 17, 2008</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880861F-1B46-49A1-BA39-122397353F4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Electronic Commerce</a:t>
            </a:r>
          </a:p>
        </p:txBody>
      </p:sp>
      <p:sp>
        <p:nvSpPr>
          <p:cNvPr id="2051" name="Rectangle 3"/>
          <p:cNvSpPr>
            <a:spLocks noGrp="1" noChangeArrowheads="1"/>
          </p:cNvSpPr>
          <p:nvPr>
            <p:ph type="subTitle" idx="1"/>
          </p:nvPr>
        </p:nvSpPr>
        <p:spPr/>
        <p:txBody>
          <a:bodyPr/>
          <a:lstStyle/>
          <a:p>
            <a:r>
              <a:rPr lang="en-US" dirty="0"/>
              <a:t>Chapter </a:t>
            </a:r>
            <a:r>
              <a:rPr lang="en-US" dirty="0" smtClean="0"/>
              <a:t>11 </a:t>
            </a:r>
            <a:r>
              <a:rPr lang="en-US" dirty="0"/>
              <a:t>– Computers: Understanding </a:t>
            </a:r>
            <a:r>
              <a:rPr lang="en-US" dirty="0" smtClean="0"/>
              <a:t>Technology, 3</a:t>
            </a:r>
            <a:r>
              <a:rPr lang="en-US" baseline="30000" dirty="0" smtClean="0"/>
              <a:t>rd</a:t>
            </a:r>
            <a:r>
              <a:rPr lang="en-US" dirty="0" smtClean="0"/>
              <a:t> edition</a:t>
            </a:r>
            <a:endParaRPr lang="en-US" dirty="0"/>
          </a:p>
        </p:txBody>
      </p:sp>
      <p:sp>
        <p:nvSpPr>
          <p:cNvPr id="4" name="Slide Number Placeholder 3"/>
          <p:cNvSpPr>
            <a:spLocks noGrp="1"/>
          </p:cNvSpPr>
          <p:nvPr>
            <p:ph type="sldNum" sz="quarter" idx="12"/>
          </p:nvPr>
        </p:nvSpPr>
        <p:spPr/>
        <p:txBody>
          <a:bodyPr/>
          <a:lstStyle/>
          <a:p>
            <a:fld id="{D2433C7A-0F92-4FF6-8C7E-8296798EEC16}"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Electronic Commerce</a:t>
            </a:r>
          </a:p>
        </p:txBody>
      </p:sp>
      <p:sp>
        <p:nvSpPr>
          <p:cNvPr id="3075" name="Rectangle 3"/>
          <p:cNvSpPr>
            <a:spLocks noGrp="1" noChangeArrowheads="1"/>
          </p:cNvSpPr>
          <p:nvPr>
            <p:ph type="body" idx="1"/>
          </p:nvPr>
        </p:nvSpPr>
        <p:spPr/>
        <p:txBody>
          <a:bodyPr/>
          <a:lstStyle/>
          <a:p>
            <a:r>
              <a:rPr lang="en-US" dirty="0"/>
              <a:t>Electronic commerce, or e-commerce, is the buying and selling of products and services electronically over the Internet</a:t>
            </a:r>
          </a:p>
          <a:p>
            <a:r>
              <a:rPr lang="en-US" dirty="0"/>
              <a:t>Some businesses, such as Amazon.com, solely do business over the web whereas many traditional retailers (bricks-and-mortar companies) sell both at their physical locations and over the web</a:t>
            </a:r>
          </a:p>
        </p:txBody>
      </p:sp>
      <p:sp>
        <p:nvSpPr>
          <p:cNvPr id="4" name="Slide Number Placeholder 3"/>
          <p:cNvSpPr>
            <a:spLocks noGrp="1"/>
          </p:cNvSpPr>
          <p:nvPr>
            <p:ph type="sldNum" sz="quarter" idx="12"/>
          </p:nvPr>
        </p:nvSpPr>
        <p:spPr/>
        <p:txBody>
          <a:bodyPr/>
          <a:lstStyle/>
          <a:p>
            <a:fld id="{69509BF0-6CE6-47C5-A02C-86717E00E1F4}"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4000"/>
              <a:t>Types of Business to Consumer E-Commerce</a:t>
            </a:r>
          </a:p>
        </p:txBody>
      </p:sp>
      <p:sp>
        <p:nvSpPr>
          <p:cNvPr id="6147" name="Rectangle 3"/>
          <p:cNvSpPr>
            <a:spLocks noGrp="1" noChangeArrowheads="1"/>
          </p:cNvSpPr>
          <p:nvPr>
            <p:ph type="body" idx="1"/>
          </p:nvPr>
        </p:nvSpPr>
        <p:spPr/>
        <p:txBody>
          <a:bodyPr/>
          <a:lstStyle/>
          <a:p>
            <a:r>
              <a:rPr lang="en-US"/>
              <a:t>Online shopping</a:t>
            </a:r>
          </a:p>
          <a:p>
            <a:r>
              <a:rPr lang="en-US"/>
              <a:t>Online services</a:t>
            </a:r>
          </a:p>
          <a:p>
            <a:r>
              <a:rPr lang="en-US"/>
              <a:t>Peer-to-peer transactions</a:t>
            </a:r>
          </a:p>
        </p:txBody>
      </p:sp>
      <p:sp>
        <p:nvSpPr>
          <p:cNvPr id="4" name="Slide Number Placeholder 3"/>
          <p:cNvSpPr>
            <a:spLocks noGrp="1"/>
          </p:cNvSpPr>
          <p:nvPr>
            <p:ph type="sldNum" sz="quarter" idx="12"/>
          </p:nvPr>
        </p:nvSpPr>
        <p:spPr/>
        <p:txBody>
          <a:bodyPr/>
          <a:lstStyle/>
          <a:p>
            <a:fld id="{69509BF0-6CE6-47C5-A02C-86717E00E1F4}"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a:t>Advantages of Online </a:t>
            </a:r>
            <a:r>
              <a:rPr lang="en-US" dirty="0" smtClean="0"/>
              <a:t>Shopping to Consumer</a:t>
            </a:r>
            <a:endParaRPr lang="en-US" dirty="0"/>
          </a:p>
        </p:txBody>
      </p:sp>
      <p:sp>
        <p:nvSpPr>
          <p:cNvPr id="4099" name="Rectangle 3"/>
          <p:cNvSpPr>
            <a:spLocks noGrp="1" noChangeArrowheads="1"/>
          </p:cNvSpPr>
          <p:nvPr>
            <p:ph type="body" idx="1"/>
          </p:nvPr>
        </p:nvSpPr>
        <p:spPr/>
        <p:txBody>
          <a:bodyPr/>
          <a:lstStyle/>
          <a:p>
            <a:r>
              <a:rPr lang="en-US" dirty="0"/>
              <a:t>No travel and can do at any time of the day or day of week</a:t>
            </a:r>
          </a:p>
          <a:p>
            <a:r>
              <a:rPr lang="en-US" dirty="0"/>
              <a:t>More selection</a:t>
            </a:r>
          </a:p>
          <a:p>
            <a:r>
              <a:rPr lang="en-US" dirty="0"/>
              <a:t>More product information available, either through the site or other sites</a:t>
            </a:r>
          </a:p>
          <a:p>
            <a:r>
              <a:rPr lang="en-US" dirty="0"/>
              <a:t>Ease of comparison shopping</a:t>
            </a:r>
          </a:p>
        </p:txBody>
      </p:sp>
      <p:sp>
        <p:nvSpPr>
          <p:cNvPr id="4" name="Slide Number Placeholder 3"/>
          <p:cNvSpPr>
            <a:spLocks noGrp="1"/>
          </p:cNvSpPr>
          <p:nvPr>
            <p:ph type="sldNum" sz="quarter" idx="12"/>
          </p:nvPr>
        </p:nvSpPr>
        <p:spPr/>
        <p:txBody>
          <a:bodyPr/>
          <a:lstStyle/>
          <a:p>
            <a:fld id="{69509BF0-6CE6-47C5-A02C-86717E00E1F4}"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Shopping Agents/Bots</a:t>
            </a:r>
          </a:p>
        </p:txBody>
      </p:sp>
      <p:sp>
        <p:nvSpPr>
          <p:cNvPr id="5123" name="Rectangle 3"/>
          <p:cNvSpPr>
            <a:spLocks noGrp="1" noChangeArrowheads="1"/>
          </p:cNvSpPr>
          <p:nvPr>
            <p:ph type="body" idx="1"/>
          </p:nvPr>
        </p:nvSpPr>
        <p:spPr/>
        <p:txBody>
          <a:bodyPr/>
          <a:lstStyle/>
          <a:p>
            <a:pPr>
              <a:lnSpc>
                <a:spcPct val="90000"/>
              </a:lnSpc>
            </a:pPr>
            <a:r>
              <a:rPr lang="en-US"/>
              <a:t>At the web site of the shopping agent, you enter the name of the product and it returns the price charged by various online stores for that product, complete with links to the exact pages in online stores offering that product</a:t>
            </a:r>
          </a:p>
          <a:p>
            <a:pPr>
              <a:lnSpc>
                <a:spcPct val="90000"/>
              </a:lnSpc>
            </a:pPr>
            <a:r>
              <a:rPr lang="en-US"/>
              <a:t>Popular ones are BizRate, DealCatcher, MySimon, and Froogle</a:t>
            </a:r>
          </a:p>
          <a:p>
            <a:pPr>
              <a:lnSpc>
                <a:spcPct val="90000"/>
              </a:lnSpc>
            </a:pPr>
            <a:r>
              <a:rPr lang="en-US"/>
              <a:t>Such tools facilitate comparison shopping </a:t>
            </a:r>
          </a:p>
        </p:txBody>
      </p:sp>
      <p:sp>
        <p:nvSpPr>
          <p:cNvPr id="4" name="Slide Number Placeholder 3"/>
          <p:cNvSpPr>
            <a:spLocks noGrp="1"/>
          </p:cNvSpPr>
          <p:nvPr>
            <p:ph type="sldNum" sz="quarter" idx="12"/>
          </p:nvPr>
        </p:nvSpPr>
        <p:spPr/>
        <p:txBody>
          <a:bodyPr/>
          <a:lstStyle/>
          <a:p>
            <a:fld id="{69509BF0-6CE6-47C5-A02C-86717E00E1F4}"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Online Purchases to Seller</a:t>
            </a:r>
            <a:endParaRPr lang="en-US" dirty="0"/>
          </a:p>
        </p:txBody>
      </p:sp>
      <p:sp>
        <p:nvSpPr>
          <p:cNvPr id="3" name="Content Placeholder 2"/>
          <p:cNvSpPr>
            <a:spLocks noGrp="1"/>
          </p:cNvSpPr>
          <p:nvPr>
            <p:ph idx="1"/>
          </p:nvPr>
        </p:nvSpPr>
        <p:spPr/>
        <p:txBody>
          <a:bodyPr/>
          <a:lstStyle/>
          <a:p>
            <a:r>
              <a:rPr lang="en-US" dirty="0" smtClean="0"/>
              <a:t>Less employee time per customer or transaction</a:t>
            </a:r>
          </a:p>
          <a:p>
            <a:r>
              <a:rPr lang="en-US" dirty="0" smtClean="0"/>
              <a:t>Reduced need for inventory</a:t>
            </a:r>
          </a:p>
          <a:p>
            <a:r>
              <a:rPr lang="en-US" dirty="0" smtClean="0"/>
              <a:t>Larger potential customer base (but more competition – national or international market vs. local market)</a:t>
            </a:r>
          </a:p>
          <a:p>
            <a:endParaRPr lang="en-US" dirty="0"/>
          </a:p>
        </p:txBody>
      </p:sp>
      <p:sp>
        <p:nvSpPr>
          <p:cNvPr id="4" name="Slide Number Placeholder 3"/>
          <p:cNvSpPr>
            <a:spLocks noGrp="1"/>
          </p:cNvSpPr>
          <p:nvPr>
            <p:ph type="sldNum" sz="quarter" idx="12"/>
          </p:nvPr>
        </p:nvSpPr>
        <p:spPr/>
        <p:txBody>
          <a:bodyPr/>
          <a:lstStyle/>
          <a:p>
            <a:fld id="{69509BF0-6CE6-47C5-A02C-86717E00E1F4}"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Online services</a:t>
            </a:r>
          </a:p>
        </p:txBody>
      </p:sp>
      <p:sp>
        <p:nvSpPr>
          <p:cNvPr id="7171" name="Rectangle 3"/>
          <p:cNvSpPr>
            <a:spLocks noGrp="1" noChangeArrowheads="1"/>
          </p:cNvSpPr>
          <p:nvPr>
            <p:ph type="body" idx="1"/>
          </p:nvPr>
        </p:nvSpPr>
        <p:spPr/>
        <p:txBody>
          <a:bodyPr/>
          <a:lstStyle/>
          <a:p>
            <a:pPr>
              <a:lnSpc>
                <a:spcPct val="80000"/>
              </a:lnSpc>
            </a:pPr>
            <a:r>
              <a:rPr lang="en-US" sz="2800" dirty="0"/>
              <a:t>Online banking – electronic funds transfer reducing use of checks</a:t>
            </a:r>
          </a:p>
          <a:p>
            <a:pPr>
              <a:lnSpc>
                <a:spcPct val="80000"/>
              </a:lnSpc>
            </a:pPr>
            <a:r>
              <a:rPr lang="en-US" sz="2800" dirty="0"/>
              <a:t>Online loans – </a:t>
            </a:r>
            <a:r>
              <a:rPr lang="en-US" sz="2800" dirty="0" smtClean="0"/>
              <a:t>consumer and seller both have  </a:t>
            </a:r>
            <a:r>
              <a:rPr lang="en-US" sz="2800" dirty="0"/>
              <a:t>access to a national market rather than a local one</a:t>
            </a:r>
          </a:p>
          <a:p>
            <a:pPr>
              <a:lnSpc>
                <a:spcPct val="80000"/>
              </a:lnSpc>
            </a:pPr>
            <a:r>
              <a:rPr lang="en-US" sz="2800" dirty="0"/>
              <a:t>Investing – stock trades, research, portfolio analysis</a:t>
            </a:r>
          </a:p>
          <a:p>
            <a:pPr>
              <a:lnSpc>
                <a:spcPct val="80000"/>
              </a:lnSpc>
            </a:pPr>
            <a:r>
              <a:rPr lang="en-US" sz="2800" dirty="0"/>
              <a:t>Online travel </a:t>
            </a:r>
          </a:p>
          <a:p>
            <a:pPr lvl="1">
              <a:lnSpc>
                <a:spcPct val="80000"/>
              </a:lnSpc>
            </a:pPr>
            <a:r>
              <a:rPr lang="en-US" sz="2400" dirty="0"/>
              <a:t>travel agencies (Expedia, Travelocity, </a:t>
            </a:r>
            <a:r>
              <a:rPr lang="en-US" sz="2400" dirty="0" err="1"/>
              <a:t>Orbitz</a:t>
            </a:r>
            <a:r>
              <a:rPr lang="en-US" sz="2400" dirty="0"/>
              <a:t>) which are solely online</a:t>
            </a:r>
          </a:p>
          <a:p>
            <a:pPr lvl="1">
              <a:lnSpc>
                <a:spcPct val="80000"/>
              </a:lnSpc>
            </a:pPr>
            <a:r>
              <a:rPr lang="en-US" sz="2400" dirty="0"/>
              <a:t>most airlines now charge extra for paper ticket</a:t>
            </a:r>
          </a:p>
          <a:p>
            <a:pPr lvl="1">
              <a:lnSpc>
                <a:spcPct val="80000"/>
              </a:lnSpc>
            </a:pPr>
            <a:r>
              <a:rPr lang="en-US" sz="2400" dirty="0"/>
              <a:t>Seat assignment and </a:t>
            </a:r>
            <a:r>
              <a:rPr lang="en-US" sz="2400" dirty="0" err="1"/>
              <a:t>checkin</a:t>
            </a:r>
            <a:r>
              <a:rPr lang="en-US" sz="2400" dirty="0"/>
              <a:t> via internet</a:t>
            </a:r>
          </a:p>
        </p:txBody>
      </p:sp>
      <p:sp>
        <p:nvSpPr>
          <p:cNvPr id="4" name="Slide Number Placeholder 3"/>
          <p:cNvSpPr>
            <a:spLocks noGrp="1"/>
          </p:cNvSpPr>
          <p:nvPr>
            <p:ph type="sldNum" sz="quarter" idx="12"/>
          </p:nvPr>
        </p:nvSpPr>
        <p:spPr/>
        <p:txBody>
          <a:bodyPr/>
          <a:lstStyle/>
          <a:p>
            <a:fld id="{69509BF0-6CE6-47C5-A02C-86717E00E1F4}"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000"/>
              <a:t>Peer-to-Peer Online Transactions</a:t>
            </a:r>
          </a:p>
        </p:txBody>
      </p:sp>
      <p:sp>
        <p:nvSpPr>
          <p:cNvPr id="8195" name="Rectangle 3"/>
          <p:cNvSpPr>
            <a:spLocks noGrp="1" noChangeArrowheads="1"/>
          </p:cNvSpPr>
          <p:nvPr>
            <p:ph type="body" idx="1"/>
          </p:nvPr>
        </p:nvSpPr>
        <p:spPr/>
        <p:txBody>
          <a:bodyPr/>
          <a:lstStyle/>
          <a:p>
            <a:pPr>
              <a:lnSpc>
                <a:spcPct val="80000"/>
              </a:lnSpc>
            </a:pPr>
            <a:r>
              <a:rPr lang="en-US" sz="2400" dirty="0"/>
              <a:t>Online auctions – eBay market value is 43.6B (General Motors 20.5B) (6/25/07) </a:t>
            </a:r>
          </a:p>
          <a:p>
            <a:pPr lvl="1">
              <a:lnSpc>
                <a:spcPct val="80000"/>
              </a:lnSpc>
            </a:pPr>
            <a:r>
              <a:rPr lang="en-US" sz="2000" dirty="0"/>
              <a:t>Peer-to-peer because eBay is neither buyer nor seller</a:t>
            </a:r>
          </a:p>
          <a:p>
            <a:pPr lvl="1">
              <a:lnSpc>
                <a:spcPct val="80000"/>
              </a:lnSpc>
            </a:pPr>
            <a:r>
              <a:rPr lang="en-US" sz="2000" dirty="0"/>
              <a:t>Rating system to build trust in the seller</a:t>
            </a:r>
          </a:p>
          <a:p>
            <a:pPr>
              <a:lnSpc>
                <a:spcPct val="80000"/>
              </a:lnSpc>
            </a:pPr>
            <a:r>
              <a:rPr lang="en-US" sz="2400" dirty="0" smtClean="0"/>
              <a:t>Person-to-Person </a:t>
            </a:r>
            <a:r>
              <a:rPr lang="en-US" sz="2400" dirty="0"/>
              <a:t>payment systems – PayPal, Google Checkout – </a:t>
            </a:r>
          </a:p>
          <a:p>
            <a:pPr lvl="1">
              <a:lnSpc>
                <a:spcPct val="80000"/>
              </a:lnSpc>
            </a:pPr>
            <a:r>
              <a:rPr lang="en-US" sz="2000" dirty="0" smtClean="0"/>
              <a:t>Seller </a:t>
            </a:r>
            <a:r>
              <a:rPr lang="en-US" sz="2000" dirty="0"/>
              <a:t>need not have this </a:t>
            </a:r>
            <a:r>
              <a:rPr lang="en-US" sz="2000" dirty="0" smtClean="0"/>
              <a:t>credit card processing capability, which is expensive for small sellers due to monthly minimums</a:t>
            </a:r>
          </a:p>
          <a:p>
            <a:pPr lvl="1">
              <a:lnSpc>
                <a:spcPct val="80000"/>
              </a:lnSpc>
            </a:pPr>
            <a:r>
              <a:rPr lang="en-US" sz="2000" dirty="0" smtClean="0"/>
              <a:t>Seller need not provide secure web site (https) nor electronic shopping cart; both are provided by PayPal/Google </a:t>
            </a:r>
            <a:r>
              <a:rPr lang="en-US" sz="2000" dirty="0" err="1" smtClean="0"/>
              <a:t>Checout</a:t>
            </a:r>
            <a:endParaRPr lang="en-US" sz="2000" dirty="0" smtClean="0"/>
          </a:p>
          <a:p>
            <a:pPr lvl="1">
              <a:lnSpc>
                <a:spcPct val="80000"/>
              </a:lnSpc>
            </a:pPr>
            <a:r>
              <a:rPr lang="en-US" sz="2000" dirty="0" smtClean="0"/>
              <a:t>Buyer supplies financial </a:t>
            </a:r>
            <a:r>
              <a:rPr lang="en-US" sz="2000" dirty="0"/>
              <a:t>information (bank account or credit card) </a:t>
            </a:r>
            <a:r>
              <a:rPr lang="en-US" sz="2000" dirty="0" smtClean="0"/>
              <a:t> to PayPal or Google </a:t>
            </a:r>
            <a:r>
              <a:rPr lang="en-US" sz="2000" dirty="0"/>
              <a:t>Checkout and </a:t>
            </a:r>
            <a:r>
              <a:rPr lang="en-US" sz="2000" dirty="0" smtClean="0"/>
              <a:t>this information is never </a:t>
            </a:r>
            <a:r>
              <a:rPr lang="en-US" sz="2000" dirty="0"/>
              <a:t>transmitted to seller </a:t>
            </a:r>
            <a:r>
              <a:rPr lang="en-US" sz="2000" dirty="0" smtClean="0"/>
              <a:t>(thus </a:t>
            </a:r>
            <a:r>
              <a:rPr lang="en-US" sz="2000" dirty="0"/>
              <a:t>buyer is more </a:t>
            </a:r>
            <a:r>
              <a:rPr lang="en-US" sz="2000" dirty="0" smtClean="0"/>
              <a:t>comfortable dealing with unfamiliar sellers)</a:t>
            </a:r>
            <a:endParaRPr lang="en-US" sz="2000" dirty="0"/>
          </a:p>
          <a:p>
            <a:pPr>
              <a:lnSpc>
                <a:spcPct val="80000"/>
              </a:lnSpc>
            </a:pPr>
            <a:r>
              <a:rPr lang="en-US" sz="2400" dirty="0"/>
              <a:t>Digital music distribution – post-Napster</a:t>
            </a:r>
          </a:p>
        </p:txBody>
      </p:sp>
      <p:sp>
        <p:nvSpPr>
          <p:cNvPr id="4" name="Slide Number Placeholder 3"/>
          <p:cNvSpPr>
            <a:spLocks noGrp="1"/>
          </p:cNvSpPr>
          <p:nvPr>
            <p:ph type="sldNum" sz="quarter" idx="12"/>
          </p:nvPr>
        </p:nvSpPr>
        <p:spPr/>
        <p:txBody>
          <a:bodyPr/>
          <a:lstStyle/>
          <a:p>
            <a:fld id="{69509BF0-6CE6-47C5-A02C-86717E00E1F4}"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November 17, 2008</a:t>
            </a:r>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444</Words>
  <Application>Microsoft Office PowerPoint</Application>
  <PresentationFormat>On-screen Show (4:3)</PresentationFormat>
  <Paragraphs>55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Electronic Commerce</vt:lpstr>
      <vt:lpstr>Electronic Commerce</vt:lpstr>
      <vt:lpstr>Types of Business to Consumer E-Commerce</vt:lpstr>
      <vt:lpstr>Advantages of Online Shopping to Consumer</vt:lpstr>
      <vt:lpstr>Shopping Agents/Bots</vt:lpstr>
      <vt:lpstr>Advantages of Online Purchases to Seller</vt:lpstr>
      <vt:lpstr>Online services</vt:lpstr>
      <vt:lpstr>Peer-to-Peer Online Transactions</vt:lpstr>
    </vt:vector>
  </TitlesOfParts>
  <Company>NVCC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Commerce</dc:title>
  <dc:creator>William Pegram</dc:creator>
  <cp:lastModifiedBy>William Pegram</cp:lastModifiedBy>
  <cp:revision>14</cp:revision>
  <dcterms:created xsi:type="dcterms:W3CDTF">2007-06-25T18:15:18Z</dcterms:created>
  <dcterms:modified xsi:type="dcterms:W3CDTF">2008-11-18T01:13:39Z</dcterms:modified>
</cp:coreProperties>
</file>